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1" r:id="rId5"/>
    <p:sldId id="260" r:id="rId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B55"/>
    <a:srgbClr val="147DB6"/>
    <a:srgbClr val="F4F0ED"/>
    <a:srgbClr val="F47320"/>
    <a:srgbClr val="4A0E2D"/>
    <a:srgbClr val="DE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2" autoAdjust="0"/>
    <p:restoredTop sz="94660"/>
  </p:normalViewPr>
  <p:slideViewPr>
    <p:cSldViewPr>
      <p:cViewPr varScale="1">
        <p:scale>
          <a:sx n="67" d="100"/>
          <a:sy n="67" d="100"/>
        </p:scale>
        <p:origin x="237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A0551"/>
                </a:solidFill>
                <a:latin typeface="Poppins SemiBold"/>
                <a:cs typeface="Poppi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75756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A0551"/>
                </a:solidFill>
                <a:latin typeface="Poppins SemiBold"/>
                <a:cs typeface="Poppi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75756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A0551"/>
                </a:solidFill>
                <a:latin typeface="Poppins SemiBold"/>
                <a:cs typeface="Poppi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A0551"/>
                </a:solidFill>
                <a:latin typeface="Poppins SemiBold"/>
                <a:cs typeface="Poppi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310876"/>
            <a:ext cx="51574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A0551"/>
                </a:solidFill>
                <a:latin typeface="Poppins SemiBold"/>
                <a:cs typeface="Poppi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177016"/>
            <a:ext cx="6670675" cy="720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75756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hyperlink" Target="https://access4all.uk/" TargetMode="External"/><Relationship Id="rId17" Type="http://schemas.openxmlformats.org/officeDocument/2006/relationships/image" Target="../media/image24.svg"/><Relationship Id="rId2" Type="http://schemas.openxmlformats.org/officeDocument/2006/relationships/image" Target="../media/image1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hyperlink" Target="mailto:digital-inclusion-team@frameworkha.org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22.svg"/><Relationship Id="rId10" Type="http://schemas.openxmlformats.org/officeDocument/2006/relationships/image" Target="../media/image19.svg"/><Relationship Id="rId19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oup of people sitting at a table with laptops&#10;&#10;Description automatically generated">
            <a:extLst>
              <a:ext uri="{FF2B5EF4-FFF2-40B4-BE49-F238E27FC236}">
                <a16:creationId xmlns:a16="http://schemas.microsoft.com/office/drawing/2014/main" id="{9ACEBD0B-AA92-0179-8182-082F1BED5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8175" y="1676451"/>
            <a:ext cx="5335437" cy="3001182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19B6E78-F49A-AF3B-8581-F90539F6DF01}"/>
              </a:ext>
            </a:extLst>
          </p:cNvPr>
          <p:cNvSpPr/>
          <p:nvPr/>
        </p:nvSpPr>
        <p:spPr>
          <a:xfrm>
            <a:off x="-184150" y="-10398"/>
            <a:ext cx="7740650" cy="168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utoShape 2" descr="Domestic &amp; General | Domestic &amp; General">
            <a:extLst>
              <a:ext uri="{FF2B5EF4-FFF2-40B4-BE49-F238E27FC236}">
                <a16:creationId xmlns:a16="http://schemas.microsoft.com/office/drawing/2014/main" id="{FF1A434E-DA84-65D2-56F9-496678C063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3650" y="394208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" name="Picture 34" descr="An orang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4008C93D-F65F-EF67-BC60-D8E74B4F2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84" y="450895"/>
            <a:ext cx="3001182" cy="30011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2E2F0F8-21D1-FFA9-B584-9DC39B7214F6}"/>
              </a:ext>
            </a:extLst>
          </p:cNvPr>
          <p:cNvSpPr txBox="1"/>
          <p:nvPr/>
        </p:nvSpPr>
        <p:spPr>
          <a:xfrm>
            <a:off x="277640" y="160586"/>
            <a:ext cx="444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/>
                <a:ea typeface="+mj-ea"/>
                <a:cs typeface="Poppins SemiBold"/>
              </a:rPr>
              <a:t>Impact </a:t>
            </a:r>
            <a:r>
              <a:rPr kumimoji="0" lang="en-US" sz="24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/>
                <a:ea typeface="+mj-ea"/>
                <a:cs typeface="Poppins SemiBold"/>
              </a:rPr>
              <a:t>Report for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E4E3A3A-F9ED-3744-15F3-1E18CFA2DAF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6821" y="134671"/>
            <a:ext cx="2118181" cy="617550"/>
          </a:xfrm>
          <a:prstGeom prst="rect">
            <a:avLst/>
          </a:prstGeom>
        </p:spPr>
      </p:pic>
      <p:pic>
        <p:nvPicPr>
          <p:cNvPr id="39" name="Picture 38" descr="A blue and orange rectangle with black background&#10;&#10;Description automatically generated">
            <a:extLst>
              <a:ext uri="{FF2B5EF4-FFF2-40B4-BE49-F238E27FC236}">
                <a16:creationId xmlns:a16="http://schemas.microsoft.com/office/drawing/2014/main" id="{7425C478-263E-AD5D-9810-AD248B3A4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0" y="-180"/>
            <a:ext cx="1402709" cy="140270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A3575FE-4EA6-D365-3350-67CB8868F2DC}"/>
              </a:ext>
            </a:extLst>
          </p:cNvPr>
          <p:cNvSpPr>
            <a:spLocks/>
          </p:cNvSpPr>
          <p:nvPr/>
        </p:nvSpPr>
        <p:spPr>
          <a:xfrm>
            <a:off x="136535" y="4814482"/>
            <a:ext cx="7283430" cy="5598385"/>
          </a:xfrm>
          <a:prstGeom prst="rect">
            <a:avLst/>
          </a:prstGeom>
          <a:noFill/>
          <a:ln w="76200">
            <a:solidFill>
              <a:srgbClr val="8B1B55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D63A7E-A712-1DBD-893C-915AA50378C0}"/>
              </a:ext>
            </a:extLst>
          </p:cNvPr>
          <p:cNvSpPr txBox="1"/>
          <p:nvPr/>
        </p:nvSpPr>
        <p:spPr>
          <a:xfrm>
            <a:off x="273050" y="5942905"/>
            <a:ext cx="41725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9055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Previously, people living in our </a:t>
            </a:r>
            <a:r>
              <a:rPr lang="en-GB" sz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accommodation services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had no dedicated laptops or desktops to </a:t>
            </a:r>
            <a:r>
              <a:rPr lang="en-GB" sz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access the internet.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lang="en-GB" sz="1200" b="1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Now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every </a:t>
            </a:r>
            <a:r>
              <a:rPr lang="en-GB" sz="1200" b="1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Framework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service has a laptop, enabling  residents to access vital services for healthcare, housing, work or connect with friends and family online.</a:t>
            </a:r>
          </a:p>
        </p:txBody>
      </p:sp>
      <p:pic>
        <p:nvPicPr>
          <p:cNvPr id="66" name="Picture 65" descr="A map of england with white text">
            <a:extLst>
              <a:ext uri="{FF2B5EF4-FFF2-40B4-BE49-F238E27FC236}">
                <a16:creationId xmlns:a16="http://schemas.microsoft.com/office/drawing/2014/main" id="{8C8BC112-FF37-AB47-787C-0B74E3E599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0" y="5668136"/>
            <a:ext cx="2878315" cy="196456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D3B4392-B5CD-1180-B9A5-6D3E1576F9C1}"/>
              </a:ext>
            </a:extLst>
          </p:cNvPr>
          <p:cNvSpPr txBox="1"/>
          <p:nvPr/>
        </p:nvSpPr>
        <p:spPr>
          <a:xfrm>
            <a:off x="541932" y="4923471"/>
            <a:ext cx="64726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9055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 FAR </a:t>
            </a:r>
            <a:r>
              <a:rPr kumimoji="0" lang="en-GB" sz="14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STAFFLINE HAS ENABLED MORE THAN 630 PEOPLE IN </a:t>
            </a:r>
            <a:r>
              <a:rPr kumimoji="0" lang="en-GB" sz="1400" b="1" i="0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28 FRAMEWORK SERVICES </a:t>
            </a:r>
            <a:r>
              <a:rPr lang="en-GB" sz="1400" b="1" spc="-10" dirty="0">
                <a:solidFill>
                  <a:schemeClr val="tx1"/>
                </a:solidFill>
                <a:latin typeface="Poppins"/>
                <a:ea typeface="+mn-ea"/>
                <a:cs typeface="Poppins"/>
              </a:rPr>
              <a:t>TO ENGAGE WITH DIGITAL TECHNOLOGY AND ACCESS VITAL ONLINE SUPPORT</a:t>
            </a:r>
            <a:endParaRPr kumimoji="0" lang="en-GB" sz="14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9" name="Picture 8" descr="A close up of a logo">
            <a:extLst>
              <a:ext uri="{FF2B5EF4-FFF2-40B4-BE49-F238E27FC236}">
                <a16:creationId xmlns:a16="http://schemas.microsoft.com/office/drawing/2014/main" id="{67813D6B-FC52-D907-06CA-F2AA81ADAA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69" y="957624"/>
            <a:ext cx="2082681" cy="543807"/>
          </a:xfrm>
          <a:prstGeom prst="rect">
            <a:avLst/>
          </a:prstGeom>
        </p:spPr>
      </p:pic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18BB198E-8594-7ED6-7E04-E7E3F1EFE787}"/>
              </a:ext>
            </a:extLst>
          </p:cNvPr>
          <p:cNvSpPr/>
          <p:nvPr/>
        </p:nvSpPr>
        <p:spPr>
          <a:xfrm>
            <a:off x="-2698750" y="1676451"/>
            <a:ext cx="8984368" cy="3001182"/>
          </a:xfrm>
          <a:prstGeom prst="flowChartOnlineStorage">
            <a:avLst/>
          </a:prstGeom>
          <a:solidFill>
            <a:srgbClr val="147D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48C2E8-6E5F-AE12-6DFA-8D3881206118}"/>
              </a:ext>
            </a:extLst>
          </p:cNvPr>
          <p:cNvSpPr txBox="1"/>
          <p:nvPr/>
        </p:nvSpPr>
        <p:spPr>
          <a:xfrm>
            <a:off x="0" y="1701644"/>
            <a:ext cx="485823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9055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Thank</a:t>
            </a:r>
            <a:r>
              <a:rPr kumimoji="0" lang="en-US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you</a:t>
            </a:r>
            <a:r>
              <a:rPr kumimoji="0" lang="en-US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for</a:t>
            </a:r>
            <a:r>
              <a:rPr kumimoji="0" lang="en-US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donating</a:t>
            </a:r>
            <a:r>
              <a:rPr kumimoji="0" lang="en-US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your</a:t>
            </a:r>
            <a:r>
              <a:rPr kumimoji="0" lang="en-US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surplus IT Equipment to  Framework! </a:t>
            </a:r>
          </a:p>
          <a:p>
            <a:pPr marL="12700" marR="59055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chemeClr val="bg1"/>
              </a:solidFill>
              <a:latin typeface="Poppins"/>
              <a:ea typeface="+mn-ea"/>
              <a:cs typeface="Poppins"/>
            </a:endParaRPr>
          </a:p>
          <a:p>
            <a:pPr marL="12700" marR="59055" algn="ctr">
              <a:defRPr/>
            </a:pPr>
            <a:r>
              <a:rPr kumimoji="0" lang="en-GB" sz="12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Framework is a charity supporting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people experiencing homelessness 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across Nottinghamshire, Lincolnshire</a:t>
            </a:r>
            <a:r>
              <a:rPr lang="en-US" sz="1200" spc="-10" dirty="0">
                <a:solidFill>
                  <a:schemeClr val="bg1"/>
                </a:solidFill>
                <a:latin typeface="Poppins"/>
                <a:ea typeface="+mn-ea"/>
                <a:cs typeface="Poppins"/>
              </a:rPr>
              <a:t>, 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Derbyshire, and in Sheffield. </a:t>
            </a:r>
          </a:p>
          <a:p>
            <a:pPr marL="12700" marR="59055" algn="ctr">
              <a:defRPr/>
            </a:pPr>
            <a:r>
              <a:rPr lang="en-US" sz="900" spc="-10" dirty="0">
                <a:solidFill>
                  <a:srgbClr val="147DB6"/>
                </a:solidFill>
                <a:latin typeface="Poppins"/>
                <a:ea typeface="+mn-ea"/>
                <a:cs typeface="Poppins"/>
              </a:rPr>
              <a:t>.</a:t>
            </a:r>
            <a:endParaRPr kumimoji="0" lang="en-US" sz="900" b="0" i="0" u="none" strike="noStrike" kern="0" cap="none" spc="-10" normalizeH="0" baseline="0" noProof="0" dirty="0">
              <a:ln>
                <a:noFill/>
              </a:ln>
              <a:solidFill>
                <a:srgbClr val="147DB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700" marR="59055" algn="ctr"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Our Digital Inclusion Project </a:t>
            </a:r>
            <a:r>
              <a:rPr lang="en-US" sz="1200" b="1" spc="-10" dirty="0">
                <a:solidFill>
                  <a:schemeClr val="bg1"/>
                </a:solidFill>
                <a:latin typeface="Poppins"/>
                <a:ea typeface="+mn-ea"/>
                <a:cs typeface="Poppins"/>
              </a:rPr>
              <a:t>aims to 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provide Framework service users with hardware, training</a:t>
            </a:r>
            <a:r>
              <a:rPr lang="en-US" sz="1200" b="1" spc="-10" dirty="0">
                <a:solidFill>
                  <a:schemeClr val="bg1"/>
                </a:solidFill>
                <a:latin typeface="Poppins"/>
                <a:ea typeface="+mn-ea"/>
                <a:cs typeface="Poppins"/>
              </a:rPr>
              <a:t> 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and additional support, enabling them to access vital online resources.</a:t>
            </a:r>
          </a:p>
          <a:p>
            <a:pPr marL="12700" marR="59055" algn="ctr">
              <a:defRPr/>
            </a:pPr>
            <a:r>
              <a:rPr lang="en-US" sz="900" b="1" spc="-10" dirty="0">
                <a:solidFill>
                  <a:srgbClr val="147DB6"/>
                </a:solidFill>
                <a:latin typeface="Poppins"/>
                <a:ea typeface="+mn-ea"/>
                <a:cs typeface="Poppins"/>
              </a:rPr>
              <a:t>.</a:t>
            </a:r>
            <a:br>
              <a:rPr lang="en-US" sz="1200" spc="-10" dirty="0">
                <a:solidFill>
                  <a:schemeClr val="bg1"/>
                </a:solidFill>
                <a:latin typeface="Poppins"/>
                <a:ea typeface="+mn-ea"/>
                <a:cs typeface="Poppins"/>
              </a:rPr>
            </a:br>
            <a:r>
              <a:rPr lang="en-US" sz="1200" spc="-10" dirty="0">
                <a:solidFill>
                  <a:schemeClr val="bg1"/>
                </a:solidFill>
                <a:latin typeface="Poppins"/>
                <a:ea typeface="+mn-ea"/>
                <a:cs typeface="Poppins"/>
              </a:rPr>
              <a:t>Staffline have donated the largest number of laptops and equipment to the Digital Inclusion Project. </a:t>
            </a:r>
            <a:r>
              <a:rPr lang="en-GB" sz="1200" spc="-10" dirty="0">
                <a:solidFill>
                  <a:schemeClr val="bg1"/>
                </a:solidFill>
                <a:latin typeface="Poppins"/>
                <a:ea typeface="+mn-ea"/>
                <a:cs typeface="Poppins"/>
              </a:rPr>
              <a:t>Y</a:t>
            </a:r>
            <a:r>
              <a:rPr kumimoji="0" lang="en-GB" sz="12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our donated devices are helping </a:t>
            </a:r>
            <a:r>
              <a:rPr lang="en-US" sz="1200" spc="-10" dirty="0">
                <a:solidFill>
                  <a:schemeClr val="bg1"/>
                </a:solidFill>
                <a:latin typeface="Poppins"/>
                <a:ea typeface="+mn-ea"/>
                <a:cs typeface="Poppins"/>
              </a:rPr>
              <a:t>people experiencing homelessness to enrich their lives and aspire to a better future.</a:t>
            </a:r>
            <a:endParaRPr kumimoji="0" lang="en-GB" sz="12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11" name="Picture 10" descr="A black and grey logo">
            <a:extLst>
              <a:ext uri="{FF2B5EF4-FFF2-40B4-BE49-F238E27FC236}">
                <a16:creationId xmlns:a16="http://schemas.microsoft.com/office/drawing/2014/main" id="{64A1E353-D785-129C-B2C9-384589EFA4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5" y="734815"/>
            <a:ext cx="2664846" cy="8386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F2B43B2-F292-D095-114D-BD2239A3E9BF}"/>
              </a:ext>
            </a:extLst>
          </p:cNvPr>
          <p:cNvGrpSpPr/>
          <p:nvPr/>
        </p:nvGrpSpPr>
        <p:grpSpPr>
          <a:xfrm>
            <a:off x="180485" y="8775700"/>
            <a:ext cx="7190361" cy="1458996"/>
            <a:chOff x="1618395" y="8756006"/>
            <a:chExt cx="7190361" cy="145899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48B0FD-45C3-76EC-5348-F40733A7CDB8}"/>
                </a:ext>
              </a:extLst>
            </p:cNvPr>
            <p:cNvSpPr txBox="1"/>
            <p:nvPr/>
          </p:nvSpPr>
          <p:spPr>
            <a:xfrm>
              <a:off x="1618395" y="8870264"/>
              <a:ext cx="5905902" cy="1200329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>
              <a:spAutoFit/>
            </a:bodyPr>
            <a:lstStyle/>
            <a:p>
              <a:pPr marL="12700" marR="59055" algn="ctr">
                <a:defRPr/>
              </a:pPr>
              <a:r>
                <a:rPr lang="en-GB" sz="1200" b="1" spc="-1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Staffline’s support has been transformational. Your donated hardware forms the backbone of our Digital Inclusion project. </a:t>
              </a:r>
            </a:p>
            <a:p>
              <a:pPr marL="12700" marR="59055" algn="ctr">
                <a:defRPr/>
              </a:pPr>
              <a:endParaRPr kumimoji="0" lang="en-GB" sz="12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  <a:p>
              <a:pPr marL="12700" marR="59055" algn="ctr">
                <a:defRPr/>
              </a:pPr>
              <a:r>
                <a:rPr kumimoji="0" lang="en-GB" sz="1200" i="0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Staffline’s donated hardware </a:t>
              </a:r>
              <a:r>
                <a:rPr lang="en-GB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makes up more than 35% of all Framework Laptops, </a:t>
              </a:r>
              <a:r>
                <a:rPr lang="en-GB" sz="1200" spc="-1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enabling our services users to enrich their lives by studying a range of online courses including cyber security and video editing.</a:t>
              </a:r>
              <a:endParaRPr kumimoji="0" lang="en-GB" sz="1200" i="0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pic>
          <p:nvPicPr>
            <p:cNvPr id="13" name="Graphic 12" descr="Harvey Balls 50% outline">
              <a:extLst>
                <a:ext uri="{FF2B5EF4-FFF2-40B4-BE49-F238E27FC236}">
                  <a16:creationId xmlns:a16="http://schemas.microsoft.com/office/drawing/2014/main" id="{80730E8F-7F5C-8B09-9942-BC4C721A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49760" y="8756006"/>
              <a:ext cx="1458996" cy="145899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3E7DB2-4913-F1E2-BAEA-DA92C630CA38}"/>
              </a:ext>
            </a:extLst>
          </p:cNvPr>
          <p:cNvGrpSpPr/>
          <p:nvPr/>
        </p:nvGrpSpPr>
        <p:grpSpPr>
          <a:xfrm>
            <a:off x="410565" y="7120693"/>
            <a:ext cx="6696087" cy="1959807"/>
            <a:chOff x="410565" y="7227146"/>
            <a:chExt cx="6696087" cy="1959807"/>
          </a:xfrm>
        </p:grpSpPr>
        <p:pic>
          <p:nvPicPr>
            <p:cNvPr id="16" name="Graphic 15" descr="Diploma roll outline">
              <a:extLst>
                <a:ext uri="{FF2B5EF4-FFF2-40B4-BE49-F238E27FC236}">
                  <a16:creationId xmlns:a16="http://schemas.microsoft.com/office/drawing/2014/main" id="{8E37AE1D-4DD9-A68D-EF68-1B072CB1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0565" y="7227146"/>
              <a:ext cx="1959807" cy="19598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A844A-9469-C36E-D2EC-3C0AD05FA466}"/>
                </a:ext>
              </a:extLst>
            </p:cNvPr>
            <p:cNvSpPr txBox="1"/>
            <p:nvPr/>
          </p:nvSpPr>
          <p:spPr>
            <a:xfrm>
              <a:off x="2254250" y="7792303"/>
              <a:ext cx="485240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9055" algn="ctr">
                <a:defRPr/>
              </a:pPr>
              <a:r>
                <a:rPr lang="en-GB" sz="1200" spc="-1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Your donation of 50 Chromebooks enabled us to start a new project, providing laptops to service users within education. </a:t>
              </a:r>
            </a:p>
            <a:p>
              <a:pPr marL="12700" marR="59055" algn="ctr">
                <a:defRPr/>
              </a:pPr>
              <a:r>
                <a:rPr lang="en-GB" sz="1200" spc="-1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This has improved the learning opportunities of all 50 recipients.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89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BE351F12-EEC6-1B1C-7329-2B5893CDD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33" y="9994900"/>
            <a:ext cx="1692017" cy="4231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99EE523-3A9E-35B3-E88F-22D95896E246}"/>
              </a:ext>
            </a:extLst>
          </p:cNvPr>
          <p:cNvGrpSpPr/>
          <p:nvPr/>
        </p:nvGrpSpPr>
        <p:grpSpPr>
          <a:xfrm>
            <a:off x="433572" y="-4337989"/>
            <a:ext cx="9745478" cy="14065111"/>
            <a:chOff x="-1022350" y="-3534389"/>
            <a:chExt cx="10907528" cy="15742233"/>
          </a:xfrm>
        </p:grpSpPr>
        <p:pic>
          <p:nvPicPr>
            <p:cNvPr id="3" name="Picture 2" descr="A room with computers on tables">
              <a:extLst>
                <a:ext uri="{FF2B5EF4-FFF2-40B4-BE49-F238E27FC236}">
                  <a16:creationId xmlns:a16="http://schemas.microsoft.com/office/drawing/2014/main" id="{6FE45E70-AE6B-0594-7FAE-1957E9563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856" y="1390185"/>
              <a:ext cx="3962857" cy="297214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682655-FB93-5C9C-E51C-DF2AD3F2628C}"/>
                </a:ext>
              </a:extLst>
            </p:cNvPr>
            <p:cNvGrpSpPr/>
            <p:nvPr/>
          </p:nvGrpSpPr>
          <p:grpSpPr>
            <a:xfrm>
              <a:off x="-1022350" y="-3534389"/>
              <a:ext cx="10907528" cy="15742233"/>
              <a:chOff x="-1296274" y="-3548200"/>
              <a:chExt cx="11255268" cy="16244107"/>
            </a:xfrm>
          </p:grpSpPr>
          <p:sp>
            <p:nvSpPr>
              <p:cNvPr id="8" name="Flowchart: Stored Data 7">
                <a:extLst>
                  <a:ext uri="{FF2B5EF4-FFF2-40B4-BE49-F238E27FC236}">
                    <a16:creationId xmlns:a16="http://schemas.microsoft.com/office/drawing/2014/main" id="{67C57FCC-D1DB-795B-3B7A-2FCF7804E6B6}"/>
                  </a:ext>
                </a:extLst>
              </p:cNvPr>
              <p:cNvSpPr/>
              <p:nvPr/>
            </p:nvSpPr>
            <p:spPr>
              <a:xfrm rot="18601126">
                <a:off x="-5091454" y="246980"/>
                <a:ext cx="11397705" cy="3807345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lowchart: Stored Data 6">
                <a:extLst>
                  <a:ext uri="{FF2B5EF4-FFF2-40B4-BE49-F238E27FC236}">
                    <a16:creationId xmlns:a16="http://schemas.microsoft.com/office/drawing/2014/main" id="{65B7FE5B-B758-79F4-89E2-A5296F3FF957}"/>
                  </a:ext>
                </a:extLst>
              </p:cNvPr>
              <p:cNvSpPr/>
              <p:nvPr/>
            </p:nvSpPr>
            <p:spPr>
              <a:xfrm rot="18601126">
                <a:off x="2356469" y="3201220"/>
                <a:ext cx="11397705" cy="3807345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lowchart: Stored Data 5">
                <a:extLst>
                  <a:ext uri="{FF2B5EF4-FFF2-40B4-BE49-F238E27FC236}">
                    <a16:creationId xmlns:a16="http://schemas.microsoft.com/office/drawing/2014/main" id="{C6E4C29B-2890-A8B6-AFC7-090A7F1D9A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8601126">
                <a:off x="-4201226" y="5093382"/>
                <a:ext cx="11397705" cy="3807345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4982" y="9882597"/>
            <a:ext cx="1692017" cy="49330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D6E1278-7999-960A-3C0E-FA8162760184}"/>
              </a:ext>
            </a:extLst>
          </p:cNvPr>
          <p:cNvSpPr/>
          <p:nvPr/>
        </p:nvSpPr>
        <p:spPr>
          <a:xfrm>
            <a:off x="136444" y="4504230"/>
            <a:ext cx="7298265" cy="5127350"/>
          </a:xfrm>
          <a:prstGeom prst="rect">
            <a:avLst/>
          </a:prstGeom>
          <a:noFill/>
          <a:ln w="76200">
            <a:solidFill>
              <a:srgbClr val="147DB6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DA51A0-7BA9-B9DD-53D8-717E653F07F5}"/>
              </a:ext>
            </a:extLst>
          </p:cNvPr>
          <p:cNvSpPr txBox="1"/>
          <p:nvPr/>
        </p:nvSpPr>
        <p:spPr>
          <a:xfrm>
            <a:off x="223080" y="4698216"/>
            <a:ext cx="7298265" cy="2712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2700" marR="168275" algn="ctr">
              <a:lnSpc>
                <a:spcPts val="1320"/>
              </a:lnSpc>
              <a:spcBef>
                <a:spcPts val="25"/>
              </a:spcBef>
              <a:defRPr/>
            </a:pPr>
            <a:r>
              <a:rPr kumimoji="0" lang="en-US" sz="15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CAN YOU SUPPORT US FURTHER</a:t>
            </a:r>
            <a:r>
              <a:rPr lang="en-US" sz="1500" b="1" dirty="0">
                <a:solidFill>
                  <a:schemeClr val="tx1"/>
                </a:solidFill>
                <a:latin typeface="Poppins"/>
                <a:ea typeface="+mn-ea"/>
                <a:cs typeface="Poppins"/>
              </a:rPr>
              <a:t>?</a:t>
            </a:r>
            <a:endParaRPr lang="en-US" sz="1500" dirty="0">
              <a:solidFill>
                <a:schemeClr val="tx1"/>
              </a:solidFill>
              <a:latin typeface="Poppins"/>
              <a:ea typeface="+mn-ea"/>
              <a:cs typeface="Poppin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67AEDB6-A15A-3A6B-7603-94385A2E9EAB}"/>
              </a:ext>
            </a:extLst>
          </p:cNvPr>
          <p:cNvGrpSpPr/>
          <p:nvPr/>
        </p:nvGrpSpPr>
        <p:grpSpPr>
          <a:xfrm>
            <a:off x="176895" y="7850047"/>
            <a:ext cx="3982355" cy="1600735"/>
            <a:chOff x="-1137798" y="7862155"/>
            <a:chExt cx="3982355" cy="1600735"/>
          </a:xfrm>
        </p:grpSpPr>
        <p:pic>
          <p:nvPicPr>
            <p:cNvPr id="56" name="Graphic 55" descr="Phone Vibration with solid fill">
              <a:extLst>
                <a:ext uri="{FF2B5EF4-FFF2-40B4-BE49-F238E27FC236}">
                  <a16:creationId xmlns:a16="http://schemas.microsoft.com/office/drawing/2014/main" id="{5607B187-6A05-035F-D4E1-7AB00E55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36075" y="8254408"/>
              <a:ext cx="1208482" cy="120848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9B54362-4814-5653-018D-6DEB21FF45AB}"/>
                </a:ext>
              </a:extLst>
            </p:cNvPr>
            <p:cNvSpPr txBox="1"/>
            <p:nvPr/>
          </p:nvSpPr>
          <p:spPr>
            <a:xfrm>
              <a:off x="-1137798" y="7862155"/>
              <a:ext cx="2991756" cy="159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168275" lvl="0" indent="0" algn="ctr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Phones</a:t>
              </a:r>
            </a:p>
            <a:p>
              <a:pPr marL="12700" marR="168275" lvl="0" indent="0" algn="ctr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ea typeface="+mn-ea"/>
                <a:cs typeface="Poppins"/>
              </a:endParaRPr>
            </a:p>
            <a:p>
              <a:pPr marL="12700" marR="168275" lvl="0" indent="0" algn="ctr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Many people come to Framework without </a:t>
              </a: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a phone, which  leaves them unable to contact Framework and other important services</a:t>
              </a: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. </a:t>
              </a: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Donate your </a:t>
              </a: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old unlocked phones and connect someone to the help they need. </a:t>
              </a: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F530DC06-D2AA-B649-42B0-8ED6DCE7785D}"/>
              </a:ext>
            </a:extLst>
          </p:cNvPr>
          <p:cNvGrpSpPr/>
          <p:nvPr/>
        </p:nvGrpSpPr>
        <p:grpSpPr>
          <a:xfrm>
            <a:off x="196850" y="5033885"/>
            <a:ext cx="7494028" cy="1927579"/>
            <a:chOff x="1219499" y="7219136"/>
            <a:chExt cx="7494028" cy="1927579"/>
          </a:xfrm>
        </p:grpSpPr>
        <p:pic>
          <p:nvPicPr>
            <p:cNvPr id="58" name="Graphic 57" descr="Laptop with solid fill">
              <a:extLst>
                <a:ext uri="{FF2B5EF4-FFF2-40B4-BE49-F238E27FC236}">
                  <a16:creationId xmlns:a16="http://schemas.microsoft.com/office/drawing/2014/main" id="{E686C3DC-16E0-45F7-2732-2A6FA982E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19499" y="7374004"/>
              <a:ext cx="1765350" cy="176535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D0406A6-0A05-DB37-7940-6CDA6C3C2FEA}"/>
                </a:ext>
              </a:extLst>
            </p:cNvPr>
            <p:cNvSpPr txBox="1"/>
            <p:nvPr/>
          </p:nvSpPr>
          <p:spPr>
            <a:xfrm>
              <a:off x="2904995" y="7219136"/>
              <a:ext cx="5808532" cy="1927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168275" lvl="0" indent="0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Donate your old laptops and Desktops</a:t>
              </a:r>
            </a:p>
            <a:p>
              <a:pPr marL="12700" marR="168275" lvl="0" indent="0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500" dirty="0">
                <a:solidFill>
                  <a:schemeClr val="tx1"/>
                </a:solidFill>
                <a:latin typeface="Poppins"/>
                <a:ea typeface="+mn-ea"/>
                <a:cs typeface="Poppins"/>
              </a:endParaRPr>
            </a:p>
            <a:p>
              <a:pPr marL="184150" marR="168275" lvl="0" indent="-171450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Your old laptops could be used in our hostels, enabling more residents to access the internet. </a:t>
              </a:r>
              <a:b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</a:b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 </a:t>
              </a:r>
            </a:p>
            <a:p>
              <a:pPr marL="184150" marR="168275" lvl="0" indent="-171450" algn="l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Your laptops could be loaned to people in the community, who are facing social isolation or may wish to access online courses</a:t>
              </a:r>
              <a:b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</a:br>
              <a:endParaRPr lang="en-US" sz="1200" dirty="0">
                <a:solidFill>
                  <a:schemeClr val="tx1"/>
                </a:solidFill>
                <a:latin typeface="Poppins"/>
                <a:ea typeface="+mn-ea"/>
                <a:cs typeface="Poppins"/>
              </a:endParaRPr>
            </a:p>
            <a:p>
              <a:pPr marL="184150" marR="168275" lvl="0" indent="-171450" algn="l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Your desktops could be used in our Digital Inclusion and Learning Hubs in Nottingham, Lincoln and Newark, enabling more people to access our regular IT support sessions.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BBBC00-8CCD-6A17-16EF-17F0C798194A}"/>
              </a:ext>
            </a:extLst>
          </p:cNvPr>
          <p:cNvGrpSpPr/>
          <p:nvPr/>
        </p:nvGrpSpPr>
        <p:grpSpPr>
          <a:xfrm>
            <a:off x="4165223" y="7851852"/>
            <a:ext cx="3423027" cy="1618885"/>
            <a:chOff x="3987831" y="8124077"/>
            <a:chExt cx="3423027" cy="1618885"/>
          </a:xfrm>
        </p:grpSpPr>
        <p:pic>
          <p:nvPicPr>
            <p:cNvPr id="60" name="Graphic 59" descr="Question Mark with solid fill">
              <a:extLst>
                <a:ext uri="{FF2B5EF4-FFF2-40B4-BE49-F238E27FC236}">
                  <a16:creationId xmlns:a16="http://schemas.microsoft.com/office/drawing/2014/main" id="{B27754E9-C312-B907-DC72-7E26716D1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45231" y="8377335"/>
              <a:ext cx="1365627" cy="136562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491315-9005-F408-3650-DD8006C521C3}"/>
                </a:ext>
              </a:extLst>
            </p:cNvPr>
            <p:cNvSpPr txBox="1"/>
            <p:nvPr/>
          </p:nvSpPr>
          <p:spPr>
            <a:xfrm>
              <a:off x="3987831" y="8124077"/>
              <a:ext cx="2590800" cy="159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168275" lvl="0" indent="0" algn="ctr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Additional IT</a:t>
              </a:r>
            </a:p>
            <a:p>
              <a:pPr marL="12700" marR="168275" lvl="0" indent="0" algn="ctr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500" b="1" dirty="0">
                <a:solidFill>
                  <a:schemeClr val="tx1"/>
                </a:solidFill>
                <a:latin typeface="Poppins"/>
                <a:ea typeface="+mn-ea"/>
                <a:cs typeface="Poppins"/>
              </a:endParaRPr>
            </a:p>
            <a:p>
              <a:pPr marL="12700" marR="168275" lvl="0" indent="0" algn="ctr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Please donate any additional IT equipment to make a difference to someone’s life. </a:t>
              </a:r>
              <a:b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</a:b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If we can’t use it, we will sell it to enable the purchase of alternative digital resources.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506CF6-0932-DD16-31BF-369C27889B67}"/>
              </a:ext>
            </a:extLst>
          </p:cNvPr>
          <p:cNvSpPr txBox="1"/>
          <p:nvPr/>
        </p:nvSpPr>
        <p:spPr>
          <a:xfrm>
            <a:off x="902237" y="9836064"/>
            <a:ext cx="3108570" cy="58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68275" lvl="0" indent="0" defTabSz="914400" eaLnBrk="1" fontAlgn="auto" latinLnBrk="0" hangingPunct="1">
              <a:lnSpc>
                <a:spcPts val="132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Get in Touch:</a:t>
            </a:r>
          </a:p>
          <a:p>
            <a:pPr marL="12700" marR="168275" lvl="0" indent="0" defTabSz="914400" eaLnBrk="1" fontAlgn="auto" latinLnBrk="0" hangingPunct="1">
              <a:lnSpc>
                <a:spcPts val="132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digital-inclusion-team@frameworkha.org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700" marR="168275" lvl="0" indent="0" defTabSz="914400" eaLnBrk="1" fontAlgn="auto" latinLnBrk="0" hangingPunct="1">
              <a:lnSpc>
                <a:spcPts val="132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Poppins"/>
                <a:ea typeface="+mn-ea"/>
                <a:cs typeface="Poppins"/>
              </a:rPr>
              <a:t>Visit our website: </a:t>
            </a:r>
            <a:r>
              <a:rPr lang="en-GB" sz="1000" dirty="0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access4all.uk</a:t>
            </a:r>
            <a:endParaRPr lang="en-US" sz="1000" dirty="0">
              <a:solidFill>
                <a:schemeClr val="tx1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16" name="Picture 1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8A9E940-CD80-78CB-AC6F-144C996D94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" y="9727107"/>
            <a:ext cx="814129" cy="81412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D9AF6E-DE3D-D935-1D4B-6C6116E1D8AE}"/>
              </a:ext>
            </a:extLst>
          </p:cNvPr>
          <p:cNvGrpSpPr/>
          <p:nvPr/>
        </p:nvGrpSpPr>
        <p:grpSpPr>
          <a:xfrm>
            <a:off x="3465027" y="-148601"/>
            <a:ext cx="4327032" cy="4075048"/>
            <a:chOff x="3465027" y="-148601"/>
            <a:chExt cx="4327032" cy="40750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18AF2F-A90F-8B76-5739-177A0B8C1E72}"/>
                </a:ext>
              </a:extLst>
            </p:cNvPr>
            <p:cNvSpPr/>
            <p:nvPr/>
          </p:nvSpPr>
          <p:spPr>
            <a:xfrm>
              <a:off x="3465027" y="-144319"/>
              <a:ext cx="4075048" cy="294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460F59-6E96-DD63-01A0-19723A7EFDD8}"/>
                </a:ext>
              </a:extLst>
            </p:cNvPr>
            <p:cNvSpPr/>
            <p:nvPr/>
          </p:nvSpPr>
          <p:spPr>
            <a:xfrm rot="5400000">
              <a:off x="5581090" y="1715478"/>
              <a:ext cx="4075048" cy="346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D443AA4-6391-9E89-1462-BB63F547ECA7}"/>
              </a:ext>
            </a:extLst>
          </p:cNvPr>
          <p:cNvSpPr/>
          <p:nvPr/>
        </p:nvSpPr>
        <p:spPr>
          <a:xfrm>
            <a:off x="137584" y="161584"/>
            <a:ext cx="7298265" cy="4193703"/>
          </a:xfrm>
          <a:prstGeom prst="rect">
            <a:avLst/>
          </a:prstGeom>
          <a:noFill/>
          <a:ln w="76200">
            <a:solidFill>
              <a:srgbClr val="F47320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54EF83-28C5-CA3C-DD76-FB48617AB09B}"/>
              </a:ext>
            </a:extLst>
          </p:cNvPr>
          <p:cNvGrpSpPr/>
          <p:nvPr/>
        </p:nvGrpSpPr>
        <p:grpSpPr>
          <a:xfrm>
            <a:off x="501650" y="150049"/>
            <a:ext cx="3810000" cy="1002291"/>
            <a:chOff x="2025140" y="5016848"/>
            <a:chExt cx="3810000" cy="10022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C4698-D033-1DAF-B3AC-98594DBC3299}"/>
                </a:ext>
              </a:extLst>
            </p:cNvPr>
            <p:cNvSpPr txBox="1"/>
            <p:nvPr/>
          </p:nvSpPr>
          <p:spPr>
            <a:xfrm>
              <a:off x="2025140" y="5346303"/>
              <a:ext cx="3190421" cy="4379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12700" marR="168275" algn="ctr">
                <a:lnSpc>
                  <a:spcPts val="1320"/>
                </a:lnSpc>
                <a:spcBef>
                  <a:spcPts val="25"/>
                </a:spcBef>
                <a:defRPr/>
              </a:pPr>
              <a:r>
                <a:rPr kumimoji="0" lang="en-US" sz="1500" b="1" i="0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YOUR SOCIAL AND ENVIRONMENTAL </a:t>
              </a:r>
              <a:r>
                <a:rPr kumimoji="0" lang="en-US" sz="1500" b="1" i="0" strike="noStrike" kern="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IMPACT</a:t>
              </a:r>
            </a:p>
          </p:txBody>
        </p:sp>
        <p:pic>
          <p:nvPicPr>
            <p:cNvPr id="32" name="Graphic 31" descr="Earth globe: Africa and Europe with solid fill">
              <a:extLst>
                <a:ext uri="{FF2B5EF4-FFF2-40B4-BE49-F238E27FC236}">
                  <a16:creationId xmlns:a16="http://schemas.microsoft.com/office/drawing/2014/main" id="{A97434E0-97A0-26CF-B568-2475B9649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32849" y="5016848"/>
              <a:ext cx="1002291" cy="100229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1C9FE7-6CF5-1A9F-CDE2-599673B7F3B9}"/>
              </a:ext>
            </a:extLst>
          </p:cNvPr>
          <p:cNvGrpSpPr/>
          <p:nvPr/>
        </p:nvGrpSpPr>
        <p:grpSpPr>
          <a:xfrm>
            <a:off x="258602" y="3017461"/>
            <a:ext cx="3778853" cy="1331729"/>
            <a:chOff x="3500209" y="6122030"/>
            <a:chExt cx="3778853" cy="13317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7BC605-DA92-9C8A-5BD1-A088724E992E}"/>
                </a:ext>
              </a:extLst>
            </p:cNvPr>
            <p:cNvSpPr txBox="1"/>
            <p:nvPr/>
          </p:nvSpPr>
          <p:spPr>
            <a:xfrm>
              <a:off x="4433324" y="6693166"/>
              <a:ext cx="2560220" cy="7605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2700" marR="20320" lvl="0" indent="0" algn="ctr" defTabSz="914400" eaLnBrk="1" fontAlgn="auto" latinLnBrk="0" hangingPunct="1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Your support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enables us </a:t>
              </a:r>
              <a:r>
                <a:rPr kumimoji="0" lang="en-US" sz="1200" b="0" i="0" u="none" strike="noStrike" kern="0" cap="none" spc="-25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to divert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vital funds </a:t>
              </a:r>
              <a:r>
                <a:rPr lang="en-US" sz="120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to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wherever the need is greatest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</a:b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  <p:pic>
          <p:nvPicPr>
            <p:cNvPr id="41" name="Graphic 40" descr="Piggy Bank with solid fill">
              <a:extLst>
                <a:ext uri="{FF2B5EF4-FFF2-40B4-BE49-F238E27FC236}">
                  <a16:creationId xmlns:a16="http://schemas.microsoft.com/office/drawing/2014/main" id="{60FDCCBE-2B34-3806-E082-C299A9841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500209" y="6287959"/>
              <a:ext cx="1130326" cy="113032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7F73B1-5246-DE39-B287-FBDD1907702E}"/>
                </a:ext>
              </a:extLst>
            </p:cNvPr>
            <p:cNvSpPr txBox="1"/>
            <p:nvPr/>
          </p:nvSpPr>
          <p:spPr>
            <a:xfrm>
              <a:off x="3913921" y="6122030"/>
              <a:ext cx="336514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spc="-1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YOUR DONATIONS CONSTITUTE A SAVING OF £18,663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04A65C6-72A3-3C4A-EA1E-1F062D986751}"/>
              </a:ext>
            </a:extLst>
          </p:cNvPr>
          <p:cNvGrpSpPr/>
          <p:nvPr/>
        </p:nvGrpSpPr>
        <p:grpSpPr>
          <a:xfrm>
            <a:off x="3785576" y="2832100"/>
            <a:ext cx="3736307" cy="1886542"/>
            <a:chOff x="-120754" y="6612860"/>
            <a:chExt cx="3736307" cy="1886542"/>
          </a:xfrm>
        </p:grpSpPr>
        <p:pic>
          <p:nvPicPr>
            <p:cNvPr id="48" name="Graphic 47" descr="Hourglass Finished with solid fill">
              <a:extLst>
                <a:ext uri="{FF2B5EF4-FFF2-40B4-BE49-F238E27FC236}">
                  <a16:creationId xmlns:a16="http://schemas.microsoft.com/office/drawing/2014/main" id="{BAB9B3BD-87F2-67D9-72F8-8B54C1A70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20754" y="6731379"/>
              <a:ext cx="1257473" cy="1257473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372EB1-4A44-A6D2-57C1-108B462C307F}"/>
                </a:ext>
              </a:extLst>
            </p:cNvPr>
            <p:cNvSpPr txBox="1"/>
            <p:nvPr/>
          </p:nvSpPr>
          <p:spPr>
            <a:xfrm>
              <a:off x="786320" y="6612860"/>
              <a:ext cx="2829233" cy="188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168275" lvl="0" indent="0" algn="ctr" defTabSz="914400" eaLnBrk="1" fontAlgn="auto" latinLnBrk="0" hangingPunct="1"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  <a:p>
              <a:pPr marL="12700" marR="168275" lvl="0" indent="0" algn="ctr" defTabSz="914400" eaLnBrk="1" fontAlgn="auto" latinLnBrk="0" hangingPunct="1"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We refurbished the machines you donated in 2022, </a:t>
              </a:r>
              <a:r>
                <a:rPr lang="en-US" sz="1200" spc="-1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extending </a:t>
              </a:r>
              <a:r>
                <a:rPr kumimoji="0" lang="en-US" sz="1200" i="0" u="none" strike="noStrike" kern="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their </a:t>
              </a:r>
              <a:r>
                <a:rPr lang="en-US" sz="1200" spc="-1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operating lifespan</a:t>
              </a:r>
              <a:r>
                <a:rPr kumimoji="0" lang="en-US" sz="1200" i="0" u="none" strike="noStrike" kern="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 to 2028</a:t>
              </a:r>
              <a:r>
                <a:rPr lang="en-US" sz="1200" spc="-1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.</a:t>
              </a:r>
              <a:endParaRPr kumimoji="0" lang="en-US" sz="120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  <a:p>
              <a:pPr marL="12700" marR="168275" lvl="0" indent="0" algn="ctr" defTabSz="914400" eaLnBrk="1" fontAlgn="auto" latinLnBrk="0" hangingPunct="1"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  <a:p>
              <a:pPr marL="12700" marR="168275" algn="ctr">
                <a:spcBef>
                  <a:spcPts val="25"/>
                </a:spcBef>
                <a:defRPr/>
              </a:pPr>
              <a:r>
                <a:rPr kumimoji="0" lang="en-GB" sz="1400" b="1" i="0" u="none" strike="noStrike" kern="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THAT’S </a:t>
              </a:r>
              <a:r>
                <a:rPr lang="en-GB" sz="1400" b="1" spc="-10" dirty="0">
                  <a:solidFill>
                    <a:schemeClr val="tx1"/>
                  </a:solidFill>
                  <a:latin typeface="Poppins"/>
                  <a:ea typeface="+mn-ea"/>
                  <a:cs typeface="Poppins"/>
                </a:rPr>
                <a:t>664</a:t>
              </a:r>
              <a:r>
                <a:rPr kumimoji="0" lang="en-GB" sz="1400" b="1" i="0" u="none" strike="noStrike" kern="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 YEARS OF ADDITIONAL LIFE!</a:t>
              </a:r>
              <a:endParaRPr lang="en-GB" sz="1400" b="1" dirty="0">
                <a:solidFill>
                  <a:schemeClr val="tx1"/>
                </a:solidFill>
              </a:endParaRPr>
            </a:p>
            <a:p>
              <a:pPr marL="12700" marR="168275" lvl="0" indent="0" algn="ctr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1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  </a:t>
              </a:r>
            </a:p>
            <a:p>
              <a:pPr marL="12700" marR="168275" lvl="0" indent="0" algn="ctr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spc="-10" dirty="0">
                <a:solidFill>
                  <a:schemeClr val="tx1"/>
                </a:solidFill>
                <a:latin typeface="Poppins"/>
                <a:ea typeface="+mn-ea"/>
                <a:cs typeface="Poppins"/>
              </a:endParaRPr>
            </a:p>
            <a:p>
              <a:pPr marL="12700" marR="168275" lvl="0" indent="0" defTabSz="914400" eaLnBrk="1" fontAlgn="auto" latinLnBrk="0" hangingPunct="1">
                <a:lnSpc>
                  <a:spcPts val="132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oppins"/>
                <a:ea typeface="+mn-ea"/>
                <a:cs typeface="Poppin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651386B-307F-AE8B-A1FA-C728722F2304}"/>
              </a:ext>
            </a:extLst>
          </p:cNvPr>
          <p:cNvSpPr txBox="1"/>
          <p:nvPr/>
        </p:nvSpPr>
        <p:spPr>
          <a:xfrm>
            <a:off x="253103" y="1079500"/>
            <a:ext cx="4058547" cy="1760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68275" lvl="0" indent="0" algn="ctr" defTabSz="914400" eaLnBrk="1" fontAlgn="auto" latinLnBrk="0" hangingPunct="1">
              <a:lnSpc>
                <a:spcPts val="132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Poppins"/>
                <a:ea typeface="+mn-ea"/>
                <a:cs typeface="Poppins"/>
              </a:rPr>
              <a:t>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he UK generates around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6 million tonnes of e-waste every year and only recycles 31.2% of it.</a:t>
            </a:r>
          </a:p>
          <a:p>
            <a:pPr marL="12700" marR="168275" lvl="0" indent="0" algn="ctr" defTabSz="914400" eaLnBrk="1" fontAlgn="auto" latinLnBrk="0" hangingPunct="1">
              <a:lnSpc>
                <a:spcPts val="132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12700" marR="168275" lvl="0" indent="0" algn="ctr" defTabSz="914400" eaLnBrk="1" fontAlgn="auto" latinLnBrk="0" hangingPunct="1">
              <a:lnSpc>
                <a:spcPts val="132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By donating your unwanted </a:t>
            </a:r>
            <a:r>
              <a:rPr lang="en-US" sz="1200" dirty="0">
                <a:solidFill>
                  <a:schemeClr val="tx1"/>
                </a:solidFill>
                <a:latin typeface="Poppins"/>
                <a:ea typeface="+mn-ea"/>
                <a:cs typeface="Poppins"/>
              </a:rPr>
              <a:t>electronic assets to Framework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for reuse and recycling, you are reducing your e-waste profile, increasing the life-span of your assets and providing potentially life-changing opportunities for people experiencing homelessness.</a:t>
            </a:r>
          </a:p>
          <a:p>
            <a:pPr marL="184150" marR="168275" lvl="0" indent="-171450" algn="ctr" defTabSz="914400" eaLnBrk="1" fontAlgn="auto" latinLnBrk="0" hangingPunct="1">
              <a:lnSpc>
                <a:spcPts val="132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-1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C9E89D-FB0A-EDB8-63D6-324D35FE1538}"/>
              </a:ext>
            </a:extLst>
          </p:cNvPr>
          <p:cNvCxnSpPr>
            <a:cxnSpLocks/>
          </p:cNvCxnSpPr>
          <p:nvPr/>
        </p:nvCxnSpPr>
        <p:spPr>
          <a:xfrm>
            <a:off x="1263650" y="7708900"/>
            <a:ext cx="4726846" cy="0"/>
          </a:xfrm>
          <a:prstGeom prst="line">
            <a:avLst/>
          </a:prstGeom>
          <a:ln w="38100" cap="rnd">
            <a:solidFill>
              <a:srgbClr val="147D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C98CC8-CA72-2CE8-B555-321FFBB75105}"/>
              </a:ext>
            </a:extLst>
          </p:cNvPr>
          <p:cNvCxnSpPr>
            <a:cxnSpLocks/>
          </p:cNvCxnSpPr>
          <p:nvPr/>
        </p:nvCxnSpPr>
        <p:spPr>
          <a:xfrm flipV="1">
            <a:off x="1703123" y="2755900"/>
            <a:ext cx="3682651" cy="9383"/>
          </a:xfrm>
          <a:prstGeom prst="line">
            <a:avLst/>
          </a:prstGeom>
          <a:ln w="38100" cap="rnd">
            <a:solidFill>
              <a:srgbClr val="F4732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AF1D4CC-2690-083B-4D0B-849974B61675}"/>
              </a:ext>
            </a:extLst>
          </p:cNvPr>
          <p:cNvSpPr txBox="1"/>
          <p:nvPr/>
        </p:nvSpPr>
        <p:spPr>
          <a:xfrm>
            <a:off x="217392" y="6801703"/>
            <a:ext cx="7066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We use a cloud-based OS that works well with machines up to 18 years old.  </a:t>
            </a: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Don’t write off your dusty old machines. </a:t>
            </a: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If it has a power lead and turns on, we can probably use it to improve someone's life.</a:t>
            </a:r>
          </a:p>
        </p:txBody>
      </p:sp>
    </p:spTree>
    <p:extLst>
      <p:ext uri="{BB962C8B-B14F-4D97-AF65-F5344CB8AC3E}">
        <p14:creationId xmlns:p14="http://schemas.microsoft.com/office/powerpoint/2010/main" val="342959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A05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942e72-389c-472d-a2b3-954c23b982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EE94702DAAD45B0BEB2FADCAEACA9" ma:contentTypeVersion="15" ma:contentTypeDescription="Create a new document." ma:contentTypeScope="" ma:versionID="d9b941f2974a8d2396db6c346f1637d4">
  <xsd:schema xmlns:xsd="http://www.w3.org/2001/XMLSchema" xmlns:xs="http://www.w3.org/2001/XMLSchema" xmlns:p="http://schemas.microsoft.com/office/2006/metadata/properties" xmlns:ns3="08f25b24-aed9-4e8f-90ed-2e67d9573366" xmlns:ns4="44942e72-389c-472d-a2b3-954c23b982a4" targetNamespace="http://schemas.microsoft.com/office/2006/metadata/properties" ma:root="true" ma:fieldsID="5a5851b0004af0999c91c04d87d4bbfe" ns3:_="" ns4:_="">
    <xsd:import namespace="08f25b24-aed9-4e8f-90ed-2e67d9573366"/>
    <xsd:import namespace="44942e72-389c-472d-a2b3-954c23b982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b24-aed9-4e8f-90ed-2e67d95733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42e72-389c-472d-a2b3-954c23b98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C171CF-16D6-4DC6-BECF-3DAAB65C5428}">
  <ds:schemaRefs>
    <ds:schemaRef ds:uri="44942e72-389c-472d-a2b3-954c23b982a4"/>
    <ds:schemaRef ds:uri="http://www.w3.org/XML/1998/namespace"/>
    <ds:schemaRef ds:uri="http://purl.org/dc/dcmitype/"/>
    <ds:schemaRef ds:uri="08f25b24-aed9-4e8f-90ed-2e67d957336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0A5A75F-3027-4710-B109-BAC2BDA40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FA62B-F5B6-4B98-B376-2D57DB793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f25b24-aed9-4e8f-90ed-2e67d9573366"/>
    <ds:schemaRef ds:uri="44942e72-389c-472d-a2b3-954c23b982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580</Words>
  <Application>Microsoft Office PowerPoint</Application>
  <PresentationFormat>Custom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Poppins</vt:lpstr>
      <vt:lpstr>Poppins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Furnishing Futures donation Impact report</dc:title>
  <dc:creator>Andy Shields</dc:creator>
  <cp:lastModifiedBy>Stacey Murton</cp:lastModifiedBy>
  <cp:revision>83</cp:revision>
  <dcterms:created xsi:type="dcterms:W3CDTF">2023-11-08T09:27:45Z</dcterms:created>
  <dcterms:modified xsi:type="dcterms:W3CDTF">2025-09-10T10:08:23Z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Adobe InDesign 18.4 (Windows)</vt:lpwstr>
  </property>
  <property fmtid="{D5CDD505-2E9C-101B-9397-08002B2CF9AE}" pid="4" name="LastSaved">
    <vt:filetime>2023-11-08T00:00:00Z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0x01010029CEE94702DAAD45B0BEB2FADCAEACA9</vt:lpwstr>
  </property>
</Properties>
</file>