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A0551"/>
    <a:srgbClr val="8B0451"/>
    <a:srgbClr val="8D8B8A"/>
    <a:srgbClr val="ED6C06"/>
    <a:srgbClr val="8600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1476" y="-7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5565629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1245700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18870556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4811811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C6E5A1C-59D5-4B8F-ACB2-EF9FF79AEB80}" type="datetimeFigureOut">
              <a:rPr lang="en-GB" smtClean="0"/>
              <a:t>16/02/2024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41265852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C6E5A1C-59D5-4B8F-ACB2-EF9FF79AEB80}" type="datetimeFigureOut">
              <a:rPr lang="en-GB" smtClean="0"/>
              <a:t>16/02/2024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551893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C6E5A1C-59D5-4B8F-ACB2-EF9FF79AEB80}" type="datetimeFigureOut">
              <a:rPr lang="en-GB" smtClean="0"/>
              <a:t>16/02/2024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41297958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C6E5A1C-59D5-4B8F-ACB2-EF9FF79AEB80}" type="datetimeFigureOut">
              <a:rPr lang="en-GB" smtClean="0"/>
              <a:t>16/02/2024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599777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C6E5A1C-59D5-4B8F-ACB2-EF9FF79AEB80}" type="datetimeFigureOut">
              <a:rPr lang="en-GB" smtClean="0"/>
              <a:t>16/02/2024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2229205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C6E5A1C-59D5-4B8F-ACB2-EF9FF79AEB80}" type="datetimeFigureOut">
              <a:rPr lang="en-GB" smtClean="0"/>
              <a:t>16/02/2024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8545683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8C6E5A1C-59D5-4B8F-ACB2-EF9FF79AEB80}" type="datetimeFigureOut">
              <a:rPr lang="en-GB" smtClean="0"/>
              <a:t>16/02/2024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58BFAA-0C1C-4DF8-AFF0-AF08C8E41F2F}" type="slidenum">
              <a:rPr lang="en-GB" smtClean="0"/>
              <a:t>‹#›</a:t>
            </a:fld>
            <a:endParaRPr lang="en-GB"/>
          </a:p>
        </p:txBody>
      </p:sp>
    </p:spTree>
    <p:extLst>
      <p:ext uri="{BB962C8B-B14F-4D97-AF65-F5344CB8AC3E}">
        <p14:creationId xmlns:p14="http://schemas.microsoft.com/office/powerpoint/2010/main" val="31526002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8C6E5A1C-59D5-4B8F-ACB2-EF9FF79AEB80}" type="datetimeFigureOut">
              <a:rPr lang="en-GB" smtClean="0"/>
              <a:t>16/02/2024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E758BFAA-0C1C-4DF8-AFF0-AF08C8E41F2F}" type="slidenum">
              <a:rPr lang="en-GB" smtClean="0"/>
              <a:t>‹#›</a:t>
            </a:fld>
            <a:endParaRPr lang="en-GB"/>
          </a:p>
        </p:txBody>
      </p:sp>
    </p:spTree>
    <p:extLst>
      <p:ext uri="{BB962C8B-B14F-4D97-AF65-F5344CB8AC3E}">
        <p14:creationId xmlns:p14="http://schemas.microsoft.com/office/powerpoint/2010/main" val="382399236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 name="Picture 19" descr="A picture containing text, businesscard, screenshot&#10;&#10;Description automatically generated">
            <a:extLst>
              <a:ext uri="{FF2B5EF4-FFF2-40B4-BE49-F238E27FC236}">
                <a16:creationId xmlns:a16="http://schemas.microsoft.com/office/drawing/2014/main" id="{D232AB94-1743-2FB4-4130-76B860AF252D}"/>
              </a:ext>
            </a:extLst>
          </p:cNvPr>
          <p:cNvPicPr>
            <a:picLocks noGrp="1" noRot="1" noChangeAspect="1" noMove="1" noResize="1" noEditPoints="1" noAdjustHandles="1" noChangeArrowheads="1" noChangeShapeType="1" noCrop="1"/>
          </p:cNvPicPr>
          <p:nvPr/>
        </p:nvPicPr>
        <p:blipFill>
          <a:blip r:embed="rId2">
            <a:extLst>
              <a:ext uri="{28A0092B-C50C-407E-A947-70E740481C1C}">
                <a14:useLocalDpi xmlns:a14="http://schemas.microsoft.com/office/drawing/2010/main" val="0"/>
              </a:ext>
            </a:extLst>
          </a:blip>
          <a:stretch>
            <a:fillRect/>
          </a:stretch>
        </p:blipFill>
        <p:spPr>
          <a:xfrm>
            <a:off x="-6" y="0"/>
            <a:ext cx="6858000" cy="9700752"/>
          </a:xfrm>
          <a:prstGeom prst="rect">
            <a:avLst/>
          </a:prstGeom>
        </p:spPr>
      </p:pic>
      <p:sp>
        <p:nvSpPr>
          <p:cNvPr id="9" name="Rectangle 8">
            <a:extLst>
              <a:ext uri="{FF2B5EF4-FFF2-40B4-BE49-F238E27FC236}">
                <a16:creationId xmlns:a16="http://schemas.microsoft.com/office/drawing/2014/main" id="{CF8D0A94-3CFC-5721-B353-5C208FC5344E}"/>
              </a:ext>
            </a:extLst>
          </p:cNvPr>
          <p:cNvSpPr/>
          <p:nvPr/>
        </p:nvSpPr>
        <p:spPr>
          <a:xfrm>
            <a:off x="0" y="9139669"/>
            <a:ext cx="6858000" cy="766332"/>
          </a:xfrm>
          <a:prstGeom prst="rect">
            <a:avLst/>
          </a:prstGeom>
          <a:solidFill>
            <a:srgbClr val="8A05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spcAft>
                <a:spcPts val="600"/>
              </a:spcAft>
            </a:pPr>
            <a:r>
              <a:rPr lang="en-GB" sz="1100" dirty="0">
                <a:solidFill>
                  <a:schemeClr val="bg1"/>
                </a:solidFill>
                <a:effectLst/>
                <a:latin typeface="Poppins" panose="00000500000000000000" pitchFamily="2" charset="0"/>
                <a:ea typeface="Calibri" panose="020F0502020204030204" pitchFamily="34" charset="0"/>
                <a:cs typeface="Poppins" panose="00000500000000000000" pitchFamily="2" charset="0"/>
              </a:rPr>
              <a:t>For more information about this position please contact the volunteering team on:</a:t>
            </a:r>
          </a:p>
          <a:p>
            <a:pPr algn="ctr">
              <a:spcAft>
                <a:spcPts val="600"/>
              </a:spcAft>
            </a:pPr>
            <a:r>
              <a:rPr lang="en-GB" sz="1100" dirty="0">
                <a:solidFill>
                  <a:schemeClr val="bg1"/>
                </a:solidFill>
                <a:latin typeface="Poppins" panose="00000500000000000000" pitchFamily="2" charset="0"/>
                <a:ea typeface="Calibri" panose="020F0502020204030204" pitchFamily="34" charset="0"/>
                <a:cs typeface="Poppins" panose="00000500000000000000" pitchFamily="2" charset="0"/>
              </a:rPr>
              <a:t>Tel: </a:t>
            </a:r>
            <a:r>
              <a:rPr lang="en-GB" sz="1100" dirty="0">
                <a:solidFill>
                  <a:schemeClr val="bg1"/>
                </a:solidFill>
                <a:latin typeface="Poppins SemiBold" panose="00000700000000000000" pitchFamily="2" charset="0"/>
                <a:ea typeface="Calibri" panose="020F0502020204030204" pitchFamily="34" charset="0"/>
                <a:cs typeface="Poppins SemiBold" panose="00000700000000000000" pitchFamily="2" charset="0"/>
              </a:rPr>
              <a:t>0115 8504107 </a:t>
            </a:r>
            <a:r>
              <a:rPr lang="en-GB" sz="1100" dirty="0">
                <a:solidFill>
                  <a:schemeClr val="bg1"/>
                </a:solidFill>
                <a:latin typeface="Poppins" panose="00000500000000000000" pitchFamily="2" charset="0"/>
                <a:ea typeface="Calibri" panose="020F0502020204030204" pitchFamily="34" charset="0"/>
                <a:cs typeface="Poppins" panose="00000500000000000000" pitchFamily="2" charset="0"/>
              </a:rPr>
              <a:t>Email: </a:t>
            </a:r>
            <a:r>
              <a:rPr lang="en-GB" sz="1100" dirty="0">
                <a:solidFill>
                  <a:schemeClr val="bg1"/>
                </a:solidFill>
                <a:latin typeface="Poppins SemiBold" panose="00000700000000000000" pitchFamily="2" charset="0"/>
                <a:ea typeface="Calibri" panose="020F0502020204030204" pitchFamily="34" charset="0"/>
                <a:cs typeface="Poppins SemiBold" panose="00000700000000000000" pitchFamily="2" charset="0"/>
              </a:rPr>
              <a:t>volunteering@frameworkha.org</a:t>
            </a:r>
            <a:endParaRPr lang="en-GB" sz="1100" dirty="0">
              <a:solidFill>
                <a:schemeClr val="bg1"/>
              </a:solidFill>
              <a:effectLst/>
              <a:latin typeface="Poppins SemiBold" panose="00000700000000000000" pitchFamily="2" charset="0"/>
              <a:ea typeface="Calibri" panose="020F0502020204030204" pitchFamily="34" charset="0"/>
              <a:cs typeface="Poppins SemiBold" panose="00000700000000000000" pitchFamily="2" charset="0"/>
            </a:endParaRPr>
          </a:p>
        </p:txBody>
      </p:sp>
      <p:sp>
        <p:nvSpPr>
          <p:cNvPr id="11" name="TextBox 10">
            <a:extLst>
              <a:ext uri="{FF2B5EF4-FFF2-40B4-BE49-F238E27FC236}">
                <a16:creationId xmlns:a16="http://schemas.microsoft.com/office/drawing/2014/main" id="{06CC4135-83DD-9646-C9E4-A96DA3F4619F}"/>
              </a:ext>
            </a:extLst>
          </p:cNvPr>
          <p:cNvSpPr txBox="1"/>
          <p:nvPr/>
        </p:nvSpPr>
        <p:spPr>
          <a:xfrm>
            <a:off x="320033" y="2928151"/>
            <a:ext cx="1939047" cy="307777"/>
          </a:xfrm>
          <a:prstGeom prst="rect">
            <a:avLst/>
          </a:prstGeom>
          <a:noFill/>
        </p:spPr>
        <p:txBody>
          <a:bodyPr wrap="square" rtlCol="0">
            <a:spAutoFit/>
          </a:bodyPr>
          <a:lstStyle/>
          <a:p>
            <a:r>
              <a:rPr lang="en-GB" sz="1400" dirty="0">
                <a:solidFill>
                  <a:schemeClr val="bg2">
                    <a:lumMod val="25000"/>
                  </a:schemeClr>
                </a:solidFill>
                <a:latin typeface="Poppins" panose="00000500000000000000" pitchFamily="2" charset="0"/>
                <a:cs typeface="Poppins" panose="00000500000000000000" pitchFamily="2" charset="0"/>
              </a:rPr>
              <a:t>Role Description</a:t>
            </a:r>
          </a:p>
        </p:txBody>
      </p:sp>
      <p:sp>
        <p:nvSpPr>
          <p:cNvPr id="12" name="TextBox 11">
            <a:extLst>
              <a:ext uri="{FF2B5EF4-FFF2-40B4-BE49-F238E27FC236}">
                <a16:creationId xmlns:a16="http://schemas.microsoft.com/office/drawing/2014/main" id="{40CCC688-A40C-B602-D63C-C0C32C6B11D0}"/>
              </a:ext>
            </a:extLst>
          </p:cNvPr>
          <p:cNvSpPr txBox="1"/>
          <p:nvPr/>
        </p:nvSpPr>
        <p:spPr>
          <a:xfrm>
            <a:off x="320039" y="4399187"/>
            <a:ext cx="2166146" cy="307777"/>
          </a:xfrm>
          <a:prstGeom prst="rect">
            <a:avLst/>
          </a:prstGeom>
          <a:noFill/>
        </p:spPr>
        <p:txBody>
          <a:bodyPr wrap="square" rtlCol="0">
            <a:spAutoFit/>
          </a:bodyPr>
          <a:lstStyle/>
          <a:p>
            <a:r>
              <a:rPr lang="en-GB" sz="1400" dirty="0">
                <a:solidFill>
                  <a:schemeClr val="bg2">
                    <a:lumMod val="25000"/>
                  </a:schemeClr>
                </a:solidFill>
                <a:latin typeface="Poppins" panose="00000500000000000000" pitchFamily="2" charset="0"/>
                <a:cs typeface="Poppins" panose="00000500000000000000" pitchFamily="2" charset="0"/>
              </a:rPr>
              <a:t>Main Responsibilities</a:t>
            </a:r>
          </a:p>
        </p:txBody>
      </p:sp>
      <p:sp>
        <p:nvSpPr>
          <p:cNvPr id="13" name="TextBox 12">
            <a:extLst>
              <a:ext uri="{FF2B5EF4-FFF2-40B4-BE49-F238E27FC236}">
                <a16:creationId xmlns:a16="http://schemas.microsoft.com/office/drawing/2014/main" id="{E37E7017-BD08-4A1A-C69E-9F3335BF674E}"/>
              </a:ext>
            </a:extLst>
          </p:cNvPr>
          <p:cNvSpPr txBox="1"/>
          <p:nvPr/>
        </p:nvSpPr>
        <p:spPr>
          <a:xfrm>
            <a:off x="320031" y="6231183"/>
            <a:ext cx="1939047" cy="307777"/>
          </a:xfrm>
          <a:prstGeom prst="rect">
            <a:avLst/>
          </a:prstGeom>
          <a:noFill/>
        </p:spPr>
        <p:txBody>
          <a:bodyPr wrap="square" rtlCol="0">
            <a:spAutoFit/>
          </a:bodyPr>
          <a:lstStyle/>
          <a:p>
            <a:r>
              <a:rPr lang="en-GB" sz="1400" dirty="0">
                <a:solidFill>
                  <a:schemeClr val="bg2">
                    <a:lumMod val="25000"/>
                  </a:schemeClr>
                </a:solidFill>
                <a:latin typeface="Poppins" panose="00000500000000000000" pitchFamily="2" charset="0"/>
                <a:cs typeface="Poppins" panose="00000500000000000000" pitchFamily="2" charset="0"/>
              </a:rPr>
              <a:t>Commitment</a:t>
            </a:r>
          </a:p>
        </p:txBody>
      </p:sp>
      <p:sp>
        <p:nvSpPr>
          <p:cNvPr id="14" name="TextBox 13">
            <a:extLst>
              <a:ext uri="{FF2B5EF4-FFF2-40B4-BE49-F238E27FC236}">
                <a16:creationId xmlns:a16="http://schemas.microsoft.com/office/drawing/2014/main" id="{A7489624-3F21-53B6-2BFB-61B8C42DFF18}"/>
              </a:ext>
            </a:extLst>
          </p:cNvPr>
          <p:cNvSpPr txBox="1"/>
          <p:nvPr/>
        </p:nvSpPr>
        <p:spPr>
          <a:xfrm>
            <a:off x="320032" y="8031592"/>
            <a:ext cx="1939047" cy="307777"/>
          </a:xfrm>
          <a:prstGeom prst="rect">
            <a:avLst/>
          </a:prstGeom>
          <a:noFill/>
        </p:spPr>
        <p:txBody>
          <a:bodyPr wrap="square" rtlCol="0">
            <a:spAutoFit/>
          </a:bodyPr>
          <a:lstStyle/>
          <a:p>
            <a:r>
              <a:rPr lang="en-GB" sz="1400" dirty="0">
                <a:solidFill>
                  <a:schemeClr val="bg2">
                    <a:lumMod val="25000"/>
                  </a:schemeClr>
                </a:solidFill>
                <a:latin typeface="Poppins" panose="00000500000000000000" pitchFamily="2" charset="0"/>
                <a:cs typeface="Poppins" panose="00000500000000000000" pitchFamily="2" charset="0"/>
              </a:rPr>
              <a:t>Volunteer Support</a:t>
            </a:r>
          </a:p>
        </p:txBody>
      </p:sp>
      <p:sp>
        <p:nvSpPr>
          <p:cNvPr id="15" name="Rectangle 14">
            <a:extLst>
              <a:ext uri="{FF2B5EF4-FFF2-40B4-BE49-F238E27FC236}">
                <a16:creationId xmlns:a16="http://schemas.microsoft.com/office/drawing/2014/main" id="{FB23C831-8EFA-E031-8B49-8D90CB7CD28D}"/>
              </a:ext>
            </a:extLst>
          </p:cNvPr>
          <p:cNvSpPr/>
          <p:nvPr/>
        </p:nvSpPr>
        <p:spPr>
          <a:xfrm>
            <a:off x="320039" y="3268103"/>
            <a:ext cx="6217921" cy="983333"/>
          </a:xfrm>
          <a:prstGeom prst="rect">
            <a:avLst/>
          </a:prstGeom>
          <a:noFill/>
          <a:ln>
            <a:solidFill>
              <a:srgbClr val="8B04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Rectangle 22">
            <a:extLst>
              <a:ext uri="{FF2B5EF4-FFF2-40B4-BE49-F238E27FC236}">
                <a16:creationId xmlns:a16="http://schemas.microsoft.com/office/drawing/2014/main" id="{93D5E548-CB2D-C2E3-9925-9CA4B450CE3C}"/>
              </a:ext>
            </a:extLst>
          </p:cNvPr>
          <p:cNvSpPr/>
          <p:nvPr/>
        </p:nvSpPr>
        <p:spPr>
          <a:xfrm>
            <a:off x="320032" y="8372502"/>
            <a:ext cx="6217922" cy="635275"/>
          </a:xfrm>
          <a:prstGeom prst="rect">
            <a:avLst/>
          </a:prstGeom>
          <a:noFill/>
          <a:ln>
            <a:solidFill>
              <a:srgbClr val="860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Rectangle 25">
            <a:extLst>
              <a:ext uri="{FF2B5EF4-FFF2-40B4-BE49-F238E27FC236}">
                <a16:creationId xmlns:a16="http://schemas.microsoft.com/office/drawing/2014/main" id="{BA0F6C6F-AF39-6B24-5814-EAAF5CA3C84D}"/>
              </a:ext>
            </a:extLst>
          </p:cNvPr>
          <p:cNvSpPr/>
          <p:nvPr/>
        </p:nvSpPr>
        <p:spPr>
          <a:xfrm>
            <a:off x="320033" y="6587504"/>
            <a:ext cx="6217921" cy="1313419"/>
          </a:xfrm>
          <a:prstGeom prst="rect">
            <a:avLst/>
          </a:prstGeom>
          <a:noFill/>
          <a:ln>
            <a:solidFill>
              <a:srgbClr val="86004D"/>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extBox 1">
            <a:extLst>
              <a:ext uri="{FF2B5EF4-FFF2-40B4-BE49-F238E27FC236}">
                <a16:creationId xmlns:a16="http://schemas.microsoft.com/office/drawing/2014/main" id="{9105EB91-6292-14D7-BAAD-66A89E79E009}"/>
              </a:ext>
            </a:extLst>
          </p:cNvPr>
          <p:cNvSpPr txBox="1"/>
          <p:nvPr/>
        </p:nvSpPr>
        <p:spPr>
          <a:xfrm>
            <a:off x="377179" y="6684404"/>
            <a:ext cx="6087629" cy="1338828"/>
          </a:xfrm>
          <a:prstGeom prst="rect">
            <a:avLst/>
          </a:prstGeom>
          <a:noFill/>
        </p:spPr>
        <p:txBody>
          <a:bodyPr wrap="square" rtlCol="0">
            <a:spAutoFit/>
          </a:bodyPr>
          <a:lstStyle/>
          <a:p>
            <a:r>
              <a:rPr lang="en-GB" sz="1000" dirty="0">
                <a:solidFill>
                  <a:schemeClr val="bg2">
                    <a:lumMod val="25000"/>
                  </a:schemeClr>
                </a:solidFill>
                <a:effectLst/>
                <a:latin typeface="Poppins" panose="00000500000000000000" pitchFamily="2" charset="0"/>
                <a:ea typeface="Calibri" panose="020F0502020204030204" pitchFamily="34" charset="0"/>
                <a:cs typeface="Poppins" panose="00000500000000000000" pitchFamily="2" charset="0"/>
              </a:rPr>
              <a:t>This will depend on how much spare time you have to commit to the role and the service’s needs. It is recommended that you have contact with your supervisor weekly and arrange supervisions in line with the amount of hours you volunteer — additional time will be needed for this. </a:t>
            </a:r>
          </a:p>
          <a:p>
            <a:endParaRPr lang="en-GB" sz="1000" dirty="0">
              <a:solidFill>
                <a:schemeClr val="bg2">
                  <a:lumMod val="25000"/>
                </a:schemeClr>
              </a:solidFill>
              <a:latin typeface="Poppins" panose="00000500000000000000" pitchFamily="2" charset="0"/>
              <a:ea typeface="Calibri" panose="020F0502020204030204" pitchFamily="34" charset="0"/>
              <a:cs typeface="Poppins" panose="00000500000000000000" pitchFamily="2" charset="0"/>
            </a:endParaRPr>
          </a:p>
          <a:p>
            <a:r>
              <a:rPr lang="en-GB" sz="1000" dirty="0">
                <a:solidFill>
                  <a:schemeClr val="bg2">
                    <a:lumMod val="25000"/>
                  </a:schemeClr>
                </a:solidFill>
                <a:effectLst/>
                <a:latin typeface="Poppins" panose="00000500000000000000" pitchFamily="2" charset="0"/>
                <a:ea typeface="Calibri" panose="020F0502020204030204" pitchFamily="34" charset="0"/>
                <a:cs typeface="Poppins" panose="00000500000000000000" pitchFamily="2" charset="0"/>
              </a:rPr>
              <a:t>We require a minimum of 4 - 8 hours weekly or fortnightly. A minimum commitment of 6 months is also preferred.</a:t>
            </a:r>
          </a:p>
          <a:p>
            <a:endParaRPr lang="en-GB" sz="1100" dirty="0">
              <a:latin typeface="Poppins" panose="00000500000000000000" pitchFamily="2" charset="0"/>
              <a:cs typeface="Poppins" panose="00000500000000000000" pitchFamily="2" charset="0"/>
            </a:endParaRPr>
          </a:p>
        </p:txBody>
      </p:sp>
      <p:sp>
        <p:nvSpPr>
          <p:cNvPr id="5" name="TextBox 4">
            <a:extLst>
              <a:ext uri="{FF2B5EF4-FFF2-40B4-BE49-F238E27FC236}">
                <a16:creationId xmlns:a16="http://schemas.microsoft.com/office/drawing/2014/main" id="{B9C82442-47CF-0878-8835-5947D38AA80A}"/>
              </a:ext>
            </a:extLst>
          </p:cNvPr>
          <p:cNvSpPr txBox="1">
            <a:spLocks/>
          </p:cNvSpPr>
          <p:nvPr/>
        </p:nvSpPr>
        <p:spPr>
          <a:xfrm>
            <a:off x="320032" y="8416393"/>
            <a:ext cx="6217922" cy="723275"/>
          </a:xfrm>
          <a:prstGeom prst="rect">
            <a:avLst/>
          </a:prstGeom>
          <a:noFill/>
        </p:spPr>
        <p:txBody>
          <a:bodyPr wrap="square" rtlCol="0">
            <a:spAutoFit/>
          </a:bodyPr>
          <a:lstStyle/>
          <a:p>
            <a:r>
              <a:rPr lang="en-GB" sz="1000" dirty="0">
                <a:solidFill>
                  <a:schemeClr val="bg2">
                    <a:lumMod val="25000"/>
                  </a:schemeClr>
                </a:solidFill>
                <a:effectLst/>
                <a:latin typeface="Poppins" panose="00000500000000000000" pitchFamily="2" charset="0"/>
                <a:ea typeface="Calibri" panose="020F0502020204030204" pitchFamily="34" charset="0"/>
                <a:cs typeface="Poppins" panose="00000500000000000000" pitchFamily="2" charset="0"/>
              </a:rPr>
              <a:t>You will be fully supported by a Volunteer Supervisor. Time will be committed to your personal development and will include supervision, support, and training plans. Out of pocket expenses will be paid. This includes travel costs, lunch and child/other care.</a:t>
            </a:r>
          </a:p>
          <a:p>
            <a:endParaRPr lang="en-GB" sz="1100" dirty="0">
              <a:solidFill>
                <a:schemeClr val="bg2">
                  <a:lumMod val="25000"/>
                </a:schemeClr>
              </a:solidFill>
              <a:latin typeface="Poppins" panose="00000500000000000000" pitchFamily="2" charset="0"/>
              <a:cs typeface="Poppins" panose="00000500000000000000" pitchFamily="2" charset="0"/>
            </a:endParaRPr>
          </a:p>
        </p:txBody>
      </p:sp>
      <p:sp>
        <p:nvSpPr>
          <p:cNvPr id="21" name="TextBox 20">
            <a:extLst>
              <a:ext uri="{FF2B5EF4-FFF2-40B4-BE49-F238E27FC236}">
                <a16:creationId xmlns:a16="http://schemas.microsoft.com/office/drawing/2014/main" id="{C04CE3F6-34FD-D51B-149C-035400C6A668}"/>
              </a:ext>
            </a:extLst>
          </p:cNvPr>
          <p:cNvSpPr txBox="1"/>
          <p:nvPr/>
        </p:nvSpPr>
        <p:spPr>
          <a:xfrm>
            <a:off x="259474" y="2453417"/>
            <a:ext cx="6278486" cy="400110"/>
          </a:xfrm>
          <a:prstGeom prst="rect">
            <a:avLst/>
          </a:prstGeom>
          <a:noFill/>
        </p:spPr>
        <p:txBody>
          <a:bodyPr wrap="square" rtlCol="0">
            <a:spAutoFit/>
          </a:bodyPr>
          <a:lstStyle/>
          <a:p>
            <a:r>
              <a:rPr lang="en-GB" sz="2000" dirty="0">
                <a:solidFill>
                  <a:schemeClr val="tx1">
                    <a:lumMod val="65000"/>
                    <a:lumOff val="35000"/>
                  </a:schemeClr>
                </a:solidFill>
                <a:latin typeface="Poppins SemiBold" panose="00000700000000000000" pitchFamily="2" charset="0"/>
                <a:cs typeface="Poppins SemiBold" panose="00000700000000000000" pitchFamily="2" charset="0"/>
              </a:rPr>
              <a:t>Position:</a:t>
            </a:r>
          </a:p>
        </p:txBody>
      </p:sp>
      <p:sp>
        <p:nvSpPr>
          <p:cNvPr id="24" name="Rectangle 23">
            <a:extLst>
              <a:ext uri="{FF2B5EF4-FFF2-40B4-BE49-F238E27FC236}">
                <a16:creationId xmlns:a16="http://schemas.microsoft.com/office/drawing/2014/main" id="{684E92B2-28BE-39F6-D020-160A4D8F4385}"/>
              </a:ext>
            </a:extLst>
          </p:cNvPr>
          <p:cNvSpPr/>
          <p:nvPr/>
        </p:nvSpPr>
        <p:spPr>
          <a:xfrm>
            <a:off x="320039" y="4750855"/>
            <a:ext cx="6217921" cy="1431784"/>
          </a:xfrm>
          <a:prstGeom prst="rect">
            <a:avLst/>
          </a:prstGeom>
          <a:noFill/>
          <a:ln>
            <a:solidFill>
              <a:srgbClr val="8B045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27" name="TextBox 26">
            <a:extLst>
              <a:ext uri="{FF2B5EF4-FFF2-40B4-BE49-F238E27FC236}">
                <a16:creationId xmlns:a16="http://schemas.microsoft.com/office/drawing/2014/main" id="{34689B55-FD9F-A2AD-4107-50FF312B9BB5}"/>
              </a:ext>
            </a:extLst>
          </p:cNvPr>
          <p:cNvSpPr txBox="1"/>
          <p:nvPr/>
        </p:nvSpPr>
        <p:spPr>
          <a:xfrm>
            <a:off x="472434" y="5005026"/>
            <a:ext cx="5913120" cy="261610"/>
          </a:xfrm>
          <a:prstGeom prst="rect">
            <a:avLst/>
          </a:prstGeom>
          <a:noFill/>
        </p:spPr>
        <p:txBody>
          <a:bodyPr wrap="square" rtlCol="0">
            <a:spAutoFit/>
          </a:bodyPr>
          <a:lstStyle/>
          <a:p>
            <a:endParaRPr lang="en-GB" sz="1100" dirty="0">
              <a:latin typeface="Poppins" panose="00000500000000000000" pitchFamily="2" charset="0"/>
              <a:cs typeface="Poppins" panose="00000500000000000000" pitchFamily="2" charset="0"/>
            </a:endParaRPr>
          </a:p>
        </p:txBody>
      </p:sp>
      <p:sp>
        <p:nvSpPr>
          <p:cNvPr id="6" name="TextBox 5">
            <a:extLst>
              <a:ext uri="{FF2B5EF4-FFF2-40B4-BE49-F238E27FC236}">
                <a16:creationId xmlns:a16="http://schemas.microsoft.com/office/drawing/2014/main" id="{A16B08DD-125A-5717-E832-86FAA87F1F7C}"/>
              </a:ext>
            </a:extLst>
          </p:cNvPr>
          <p:cNvSpPr txBox="1"/>
          <p:nvPr/>
        </p:nvSpPr>
        <p:spPr>
          <a:xfrm>
            <a:off x="1445240" y="2460650"/>
            <a:ext cx="3608505" cy="400110"/>
          </a:xfrm>
          <a:prstGeom prst="rect">
            <a:avLst/>
          </a:prstGeom>
          <a:noFill/>
        </p:spPr>
        <p:txBody>
          <a:bodyPr wrap="square" rtlCol="0">
            <a:spAutoFit/>
          </a:bodyPr>
          <a:lstStyle/>
          <a:p>
            <a:r>
              <a:rPr lang="en-GB" sz="2000" dirty="0">
                <a:latin typeface="Poppins" panose="00000500000000000000" pitchFamily="2" charset="0"/>
                <a:cs typeface="Poppins" panose="00000500000000000000" pitchFamily="2" charset="0"/>
              </a:rPr>
              <a:t>Staff Support</a:t>
            </a:r>
          </a:p>
        </p:txBody>
      </p:sp>
      <p:sp>
        <p:nvSpPr>
          <p:cNvPr id="19" name="TextBox 18">
            <a:extLst>
              <a:ext uri="{FF2B5EF4-FFF2-40B4-BE49-F238E27FC236}">
                <a16:creationId xmlns:a16="http://schemas.microsoft.com/office/drawing/2014/main" id="{034D21D4-922D-115B-C75B-CC0AED059565}"/>
              </a:ext>
            </a:extLst>
          </p:cNvPr>
          <p:cNvSpPr txBox="1"/>
          <p:nvPr/>
        </p:nvSpPr>
        <p:spPr>
          <a:xfrm>
            <a:off x="320031" y="3484922"/>
            <a:ext cx="6278486" cy="723275"/>
          </a:xfrm>
          <a:prstGeom prst="rect">
            <a:avLst/>
          </a:prstGeom>
          <a:noFill/>
        </p:spPr>
        <p:txBody>
          <a:bodyPr wrap="square" rtlCol="0">
            <a:spAutoFit/>
          </a:bodyPr>
          <a:lstStyle/>
          <a:p>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Our staff support volunteers are crucial to our day to day running of our services, we’re looking for volunteers who can help with this and also work alongside our staff to support service users with their independence</a:t>
            </a:r>
          </a:p>
          <a:p>
            <a:endParaRPr lang="en-GB" sz="1100" dirty="0">
              <a:solidFill>
                <a:schemeClr val="tx1">
                  <a:lumMod val="85000"/>
                  <a:lumOff val="15000"/>
                </a:schemeClr>
              </a:solidFill>
              <a:latin typeface="Poppins" panose="00000500000000000000" pitchFamily="2" charset="0"/>
              <a:cs typeface="Poppins" panose="00000500000000000000" pitchFamily="2" charset="0"/>
            </a:endParaRPr>
          </a:p>
        </p:txBody>
      </p:sp>
      <p:sp>
        <p:nvSpPr>
          <p:cNvPr id="22" name="TextBox 21">
            <a:extLst>
              <a:ext uri="{FF2B5EF4-FFF2-40B4-BE49-F238E27FC236}">
                <a16:creationId xmlns:a16="http://schemas.microsoft.com/office/drawing/2014/main" id="{7FC985C3-CE77-F5CF-E589-C8F1BB22AE7C}"/>
              </a:ext>
            </a:extLst>
          </p:cNvPr>
          <p:cNvSpPr txBox="1"/>
          <p:nvPr/>
        </p:nvSpPr>
        <p:spPr>
          <a:xfrm>
            <a:off x="320031" y="4729308"/>
            <a:ext cx="6625703" cy="1631216"/>
          </a:xfrm>
          <a:prstGeom prst="rect">
            <a:avLst/>
          </a:prstGeom>
          <a:noFill/>
        </p:spPr>
        <p:txBody>
          <a:bodyPr wrap="square" rtlCol="0">
            <a:spAutoFit/>
          </a:bodyPr>
          <a:lstStyle/>
          <a:p>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To assist staff with the day to day running of their service this may include assisting with;</a:t>
            </a:r>
          </a:p>
          <a:p>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 </a:t>
            </a:r>
          </a:p>
          <a:p>
            <a:pPr marL="171450" indent="-171450">
              <a:buFont typeface="Arial" panose="020B0604020202020204" pitchFamily="34" charset="0"/>
              <a:buChar char="•"/>
            </a:pPr>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Referral application processes</a:t>
            </a:r>
          </a:p>
          <a:p>
            <a:pPr marL="171450" indent="-171450">
              <a:buFont typeface="Arial" panose="020B0604020202020204" pitchFamily="34" charset="0"/>
              <a:buChar char="•"/>
            </a:pPr>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Interviewing service users</a:t>
            </a:r>
          </a:p>
          <a:p>
            <a:pPr marL="171450" indent="-171450">
              <a:buFont typeface="Arial" panose="020B0604020202020204" pitchFamily="34" charset="0"/>
              <a:buChar char="•"/>
            </a:pPr>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Service user drop-in sessions</a:t>
            </a:r>
          </a:p>
          <a:p>
            <a:pPr marL="171450" indent="-171450">
              <a:buFont typeface="Arial" panose="020B0604020202020204" pitchFamily="34" charset="0"/>
              <a:buChar char="•"/>
            </a:pPr>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Assessment appointments</a:t>
            </a:r>
          </a:p>
          <a:p>
            <a:pPr marL="171450" indent="-171450">
              <a:buFont typeface="Arial" panose="020B0604020202020204" pitchFamily="34" charset="0"/>
              <a:buChar char="•"/>
            </a:pPr>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Any office duties within each individual’s capabilities</a:t>
            </a:r>
          </a:p>
          <a:p>
            <a:pPr marL="171450" indent="-171450">
              <a:buFont typeface="Arial" panose="020B0604020202020204" pitchFamily="34" charset="0"/>
              <a:buChar char="•"/>
            </a:pPr>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Service user activities</a:t>
            </a:r>
          </a:p>
          <a:p>
            <a:pPr marL="171450" indent="-171450">
              <a:buFont typeface="Arial" panose="020B0604020202020204" pitchFamily="34" charset="0"/>
              <a:buChar char="•"/>
            </a:pPr>
            <a:r>
              <a:rPr lang="en-GB" sz="1000" dirty="0">
                <a:solidFill>
                  <a:schemeClr val="tx1">
                    <a:lumMod val="85000"/>
                    <a:lumOff val="15000"/>
                  </a:schemeClr>
                </a:solidFill>
                <a:effectLst/>
                <a:latin typeface="Poppins" panose="00000500000000000000" pitchFamily="2" charset="0"/>
                <a:ea typeface="Calibri" panose="020F0502020204030204" pitchFamily="34" charset="0"/>
                <a:cs typeface="Poppins" panose="00000500000000000000" pitchFamily="2" charset="0"/>
              </a:rPr>
              <a:t>Supporting service users to access services</a:t>
            </a:r>
          </a:p>
          <a:p>
            <a:endParaRPr lang="en-GB" sz="1000" dirty="0">
              <a:solidFill>
                <a:schemeClr val="tx1">
                  <a:lumMod val="85000"/>
                  <a:lumOff val="15000"/>
                </a:schemeClr>
              </a:solidFill>
              <a:latin typeface="Poppins" panose="00000500000000000000" pitchFamily="2" charset="0"/>
              <a:cs typeface="Poppins" panose="00000500000000000000" pitchFamily="2" charset="0"/>
            </a:endParaRPr>
          </a:p>
        </p:txBody>
      </p:sp>
    </p:spTree>
    <p:extLst>
      <p:ext uri="{BB962C8B-B14F-4D97-AF65-F5344CB8AC3E}">
        <p14:creationId xmlns:p14="http://schemas.microsoft.com/office/powerpoint/2010/main" val="244040487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82</TotalTime>
  <Words>244</Words>
  <Application>Microsoft Office PowerPoint</Application>
  <PresentationFormat>A4 Paper (210x297 mm)</PresentationFormat>
  <Paragraphs>22</Paragraphs>
  <Slides>1</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vt:i4>
      </vt:variant>
    </vt:vector>
  </HeadingPairs>
  <TitlesOfParts>
    <vt:vector size="7" baseType="lpstr">
      <vt:lpstr>Arial</vt:lpstr>
      <vt:lpstr>Calibri</vt:lpstr>
      <vt:lpstr>Calibri Light</vt:lpstr>
      <vt:lpstr>Poppins</vt:lpstr>
      <vt:lpstr>Poppins SemiBold</vt:lpstr>
      <vt:lpstr>Office Theme</vt:lpstr>
      <vt:lpstr>PowerPoint Presentation</vt:lpstr>
    </vt:vector>
  </TitlesOfParts>
  <Company>Framework Housing Association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Loren Shore</dc:creator>
  <cp:lastModifiedBy>Stacey Murton</cp:lastModifiedBy>
  <cp:revision>12</cp:revision>
  <dcterms:created xsi:type="dcterms:W3CDTF">2022-11-24T12:49:50Z</dcterms:created>
  <dcterms:modified xsi:type="dcterms:W3CDTF">2024-02-16T20:35:18Z</dcterms:modified>
</cp:coreProperties>
</file>