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A0551"/>
    <a:srgbClr val="8B0451"/>
    <a:srgbClr val="8D8B8A"/>
    <a:srgbClr val="ED6C06"/>
    <a:srgbClr val="86004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44" d="100"/>
          <a:sy n="144" d="100"/>
        </p:scale>
        <p:origin x="68" y="-18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C6E5A1C-59D5-4B8F-ACB2-EF9FF79AEB80}" type="datetimeFigureOut">
              <a:rPr lang="en-GB" smtClean="0"/>
              <a:t>16/02/2024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58BFAA-0C1C-4DF8-AFF0-AF08C8E41F2F}" type="slidenum">
              <a:rPr lang="en-GB" smtClean="0"/>
              <a:t>‹#›</a:t>
            </a:fld>
            <a:endParaRPr lang="en-GB"/>
          </a:p>
        </p:txBody>
      </p:sp>
    </p:spTree>
    <p:extLst>
      <p:ext uri="{BB962C8B-B14F-4D97-AF65-F5344CB8AC3E}">
        <p14:creationId xmlns:p14="http://schemas.microsoft.com/office/powerpoint/2010/main" val="3556562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6E5A1C-59D5-4B8F-ACB2-EF9FF79AEB80}" type="datetimeFigureOut">
              <a:rPr lang="en-GB" smtClean="0"/>
              <a:t>16/02/2024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58BFAA-0C1C-4DF8-AFF0-AF08C8E41F2F}" type="slidenum">
              <a:rPr lang="en-GB" smtClean="0"/>
              <a:t>‹#›</a:t>
            </a:fld>
            <a:endParaRPr lang="en-GB"/>
          </a:p>
        </p:txBody>
      </p:sp>
    </p:spTree>
    <p:extLst>
      <p:ext uri="{BB962C8B-B14F-4D97-AF65-F5344CB8AC3E}">
        <p14:creationId xmlns:p14="http://schemas.microsoft.com/office/powerpoint/2010/main" val="124570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6E5A1C-59D5-4B8F-ACB2-EF9FF79AEB80}" type="datetimeFigureOut">
              <a:rPr lang="en-GB" smtClean="0"/>
              <a:t>16/02/2024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58BFAA-0C1C-4DF8-AFF0-AF08C8E41F2F}" type="slidenum">
              <a:rPr lang="en-GB" smtClean="0"/>
              <a:t>‹#›</a:t>
            </a:fld>
            <a:endParaRPr lang="en-GB"/>
          </a:p>
        </p:txBody>
      </p:sp>
    </p:spTree>
    <p:extLst>
      <p:ext uri="{BB962C8B-B14F-4D97-AF65-F5344CB8AC3E}">
        <p14:creationId xmlns:p14="http://schemas.microsoft.com/office/powerpoint/2010/main" val="1887055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6E5A1C-59D5-4B8F-ACB2-EF9FF79AEB80}" type="datetimeFigureOut">
              <a:rPr lang="en-GB" smtClean="0"/>
              <a:t>16/02/2024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58BFAA-0C1C-4DF8-AFF0-AF08C8E41F2F}" type="slidenum">
              <a:rPr lang="en-GB" smtClean="0"/>
              <a:t>‹#›</a:t>
            </a:fld>
            <a:endParaRPr lang="en-GB"/>
          </a:p>
        </p:txBody>
      </p:sp>
    </p:spTree>
    <p:extLst>
      <p:ext uri="{BB962C8B-B14F-4D97-AF65-F5344CB8AC3E}">
        <p14:creationId xmlns:p14="http://schemas.microsoft.com/office/powerpoint/2010/main" val="3481181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C6E5A1C-59D5-4B8F-ACB2-EF9FF79AEB80}" type="datetimeFigureOut">
              <a:rPr lang="en-GB" smtClean="0"/>
              <a:t>16/02/2024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58BFAA-0C1C-4DF8-AFF0-AF08C8E41F2F}" type="slidenum">
              <a:rPr lang="en-GB" smtClean="0"/>
              <a:t>‹#›</a:t>
            </a:fld>
            <a:endParaRPr lang="en-GB"/>
          </a:p>
        </p:txBody>
      </p:sp>
    </p:spTree>
    <p:extLst>
      <p:ext uri="{BB962C8B-B14F-4D97-AF65-F5344CB8AC3E}">
        <p14:creationId xmlns:p14="http://schemas.microsoft.com/office/powerpoint/2010/main" val="4126585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C6E5A1C-59D5-4B8F-ACB2-EF9FF79AEB80}" type="datetimeFigureOut">
              <a:rPr lang="en-GB" smtClean="0"/>
              <a:t>16/02/2024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58BFAA-0C1C-4DF8-AFF0-AF08C8E41F2F}" type="slidenum">
              <a:rPr lang="en-GB" smtClean="0"/>
              <a:t>‹#›</a:t>
            </a:fld>
            <a:endParaRPr lang="en-GB"/>
          </a:p>
        </p:txBody>
      </p:sp>
    </p:spTree>
    <p:extLst>
      <p:ext uri="{BB962C8B-B14F-4D97-AF65-F5344CB8AC3E}">
        <p14:creationId xmlns:p14="http://schemas.microsoft.com/office/powerpoint/2010/main" val="3551893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C6E5A1C-59D5-4B8F-ACB2-EF9FF79AEB80}" type="datetimeFigureOut">
              <a:rPr lang="en-GB" smtClean="0"/>
              <a:t>16/02/2024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758BFAA-0C1C-4DF8-AFF0-AF08C8E41F2F}" type="slidenum">
              <a:rPr lang="en-GB" smtClean="0"/>
              <a:t>‹#›</a:t>
            </a:fld>
            <a:endParaRPr lang="en-GB"/>
          </a:p>
        </p:txBody>
      </p:sp>
    </p:spTree>
    <p:extLst>
      <p:ext uri="{BB962C8B-B14F-4D97-AF65-F5344CB8AC3E}">
        <p14:creationId xmlns:p14="http://schemas.microsoft.com/office/powerpoint/2010/main" val="4129795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C6E5A1C-59D5-4B8F-ACB2-EF9FF79AEB80}" type="datetimeFigureOut">
              <a:rPr lang="en-GB" smtClean="0"/>
              <a:t>16/02/2024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758BFAA-0C1C-4DF8-AFF0-AF08C8E41F2F}" type="slidenum">
              <a:rPr lang="en-GB" smtClean="0"/>
              <a:t>‹#›</a:t>
            </a:fld>
            <a:endParaRPr lang="en-GB"/>
          </a:p>
        </p:txBody>
      </p:sp>
    </p:spTree>
    <p:extLst>
      <p:ext uri="{BB962C8B-B14F-4D97-AF65-F5344CB8AC3E}">
        <p14:creationId xmlns:p14="http://schemas.microsoft.com/office/powerpoint/2010/main" val="599777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6E5A1C-59D5-4B8F-ACB2-EF9FF79AEB80}" type="datetimeFigureOut">
              <a:rPr lang="en-GB" smtClean="0"/>
              <a:t>16/02/2024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758BFAA-0C1C-4DF8-AFF0-AF08C8E41F2F}" type="slidenum">
              <a:rPr lang="en-GB" smtClean="0"/>
              <a:t>‹#›</a:t>
            </a:fld>
            <a:endParaRPr lang="en-GB"/>
          </a:p>
        </p:txBody>
      </p:sp>
    </p:spTree>
    <p:extLst>
      <p:ext uri="{BB962C8B-B14F-4D97-AF65-F5344CB8AC3E}">
        <p14:creationId xmlns:p14="http://schemas.microsoft.com/office/powerpoint/2010/main" val="32229205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8C6E5A1C-59D5-4B8F-ACB2-EF9FF79AEB80}" type="datetimeFigureOut">
              <a:rPr lang="en-GB" smtClean="0"/>
              <a:t>16/02/2024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58BFAA-0C1C-4DF8-AFF0-AF08C8E41F2F}" type="slidenum">
              <a:rPr lang="en-GB" smtClean="0"/>
              <a:t>‹#›</a:t>
            </a:fld>
            <a:endParaRPr lang="en-GB"/>
          </a:p>
        </p:txBody>
      </p:sp>
    </p:spTree>
    <p:extLst>
      <p:ext uri="{BB962C8B-B14F-4D97-AF65-F5344CB8AC3E}">
        <p14:creationId xmlns:p14="http://schemas.microsoft.com/office/powerpoint/2010/main" val="3854568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8C6E5A1C-59D5-4B8F-ACB2-EF9FF79AEB80}" type="datetimeFigureOut">
              <a:rPr lang="en-GB" smtClean="0"/>
              <a:t>16/02/2024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58BFAA-0C1C-4DF8-AFF0-AF08C8E41F2F}" type="slidenum">
              <a:rPr lang="en-GB" smtClean="0"/>
              <a:t>‹#›</a:t>
            </a:fld>
            <a:endParaRPr lang="en-GB"/>
          </a:p>
        </p:txBody>
      </p:sp>
    </p:spTree>
    <p:extLst>
      <p:ext uri="{BB962C8B-B14F-4D97-AF65-F5344CB8AC3E}">
        <p14:creationId xmlns:p14="http://schemas.microsoft.com/office/powerpoint/2010/main" val="3152600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8C6E5A1C-59D5-4B8F-ACB2-EF9FF79AEB80}" type="datetimeFigureOut">
              <a:rPr lang="en-GB" smtClean="0"/>
              <a:t>16/02/2024</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E758BFAA-0C1C-4DF8-AFF0-AF08C8E41F2F}" type="slidenum">
              <a:rPr lang="en-GB" smtClean="0"/>
              <a:t>‹#›</a:t>
            </a:fld>
            <a:endParaRPr lang="en-GB"/>
          </a:p>
        </p:txBody>
      </p:sp>
    </p:spTree>
    <p:extLst>
      <p:ext uri="{BB962C8B-B14F-4D97-AF65-F5344CB8AC3E}">
        <p14:creationId xmlns:p14="http://schemas.microsoft.com/office/powerpoint/2010/main" val="38239923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descr="A picture containing text, businesscard, screenshot&#10;&#10;Description automatically generated">
            <a:extLst>
              <a:ext uri="{FF2B5EF4-FFF2-40B4-BE49-F238E27FC236}">
                <a16:creationId xmlns:a16="http://schemas.microsoft.com/office/drawing/2014/main" id="{D232AB94-1743-2FB4-4130-76B860AF252D}"/>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6" y="0"/>
            <a:ext cx="6858000" cy="9700752"/>
          </a:xfrm>
          <a:prstGeom prst="rect">
            <a:avLst/>
          </a:prstGeom>
        </p:spPr>
      </p:pic>
      <p:sp>
        <p:nvSpPr>
          <p:cNvPr id="9" name="Rectangle 8">
            <a:extLst>
              <a:ext uri="{FF2B5EF4-FFF2-40B4-BE49-F238E27FC236}">
                <a16:creationId xmlns:a16="http://schemas.microsoft.com/office/drawing/2014/main" id="{CF8D0A94-3CFC-5721-B353-5C208FC5344E}"/>
              </a:ext>
            </a:extLst>
          </p:cNvPr>
          <p:cNvSpPr/>
          <p:nvPr/>
        </p:nvSpPr>
        <p:spPr>
          <a:xfrm>
            <a:off x="0" y="9139669"/>
            <a:ext cx="6858000" cy="766332"/>
          </a:xfrm>
          <a:prstGeom prst="rect">
            <a:avLst/>
          </a:prstGeom>
          <a:solidFill>
            <a:srgbClr val="8A0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GB" sz="1100" dirty="0">
                <a:solidFill>
                  <a:schemeClr val="bg1"/>
                </a:solidFill>
                <a:effectLst/>
                <a:latin typeface="Poppins" panose="00000500000000000000" pitchFamily="2" charset="0"/>
                <a:ea typeface="Calibri" panose="020F0502020204030204" pitchFamily="34" charset="0"/>
                <a:cs typeface="Poppins" panose="00000500000000000000" pitchFamily="2" charset="0"/>
              </a:rPr>
              <a:t>For more information about this position please contact the volunteering team on:</a:t>
            </a:r>
          </a:p>
          <a:p>
            <a:pPr algn="ctr">
              <a:spcAft>
                <a:spcPts val="600"/>
              </a:spcAft>
            </a:pPr>
            <a:r>
              <a:rPr lang="en-GB" sz="1100" dirty="0">
                <a:solidFill>
                  <a:schemeClr val="bg1"/>
                </a:solidFill>
                <a:latin typeface="Poppins" panose="00000500000000000000" pitchFamily="2" charset="0"/>
                <a:ea typeface="Calibri" panose="020F0502020204030204" pitchFamily="34" charset="0"/>
                <a:cs typeface="Poppins" panose="00000500000000000000" pitchFamily="2" charset="0"/>
              </a:rPr>
              <a:t>Tel: </a:t>
            </a:r>
            <a:r>
              <a:rPr lang="en-GB" sz="1100" dirty="0">
                <a:solidFill>
                  <a:schemeClr val="bg1"/>
                </a:solidFill>
                <a:latin typeface="Poppins SemiBold" panose="00000700000000000000" pitchFamily="2" charset="0"/>
                <a:ea typeface="Calibri" panose="020F0502020204030204" pitchFamily="34" charset="0"/>
                <a:cs typeface="Poppins SemiBold" panose="00000700000000000000" pitchFamily="2" charset="0"/>
              </a:rPr>
              <a:t>0115 8504107 </a:t>
            </a:r>
            <a:r>
              <a:rPr lang="en-GB" sz="1100" dirty="0">
                <a:solidFill>
                  <a:schemeClr val="bg1"/>
                </a:solidFill>
                <a:latin typeface="Poppins" panose="00000500000000000000" pitchFamily="2" charset="0"/>
                <a:ea typeface="Calibri" panose="020F0502020204030204" pitchFamily="34" charset="0"/>
                <a:cs typeface="Poppins" panose="00000500000000000000" pitchFamily="2" charset="0"/>
              </a:rPr>
              <a:t>Email: </a:t>
            </a:r>
            <a:r>
              <a:rPr lang="en-GB" sz="1100" dirty="0">
                <a:solidFill>
                  <a:schemeClr val="bg1"/>
                </a:solidFill>
                <a:latin typeface="Poppins SemiBold" panose="00000700000000000000" pitchFamily="2" charset="0"/>
                <a:ea typeface="Calibri" panose="020F0502020204030204" pitchFamily="34" charset="0"/>
                <a:cs typeface="Poppins SemiBold" panose="00000700000000000000" pitchFamily="2" charset="0"/>
              </a:rPr>
              <a:t>volunteering@frameworkha.org</a:t>
            </a:r>
            <a:endParaRPr lang="en-GB" sz="1100" dirty="0">
              <a:solidFill>
                <a:schemeClr val="bg1"/>
              </a:solidFill>
              <a:effectLst/>
              <a:latin typeface="Poppins SemiBold" panose="00000700000000000000" pitchFamily="2" charset="0"/>
              <a:ea typeface="Calibri" panose="020F0502020204030204" pitchFamily="34" charset="0"/>
              <a:cs typeface="Poppins SemiBold" panose="00000700000000000000" pitchFamily="2" charset="0"/>
            </a:endParaRPr>
          </a:p>
        </p:txBody>
      </p:sp>
      <p:sp>
        <p:nvSpPr>
          <p:cNvPr id="11" name="TextBox 10">
            <a:extLst>
              <a:ext uri="{FF2B5EF4-FFF2-40B4-BE49-F238E27FC236}">
                <a16:creationId xmlns:a16="http://schemas.microsoft.com/office/drawing/2014/main" id="{06CC4135-83DD-9646-C9E4-A96DA3F4619F}"/>
              </a:ext>
            </a:extLst>
          </p:cNvPr>
          <p:cNvSpPr txBox="1"/>
          <p:nvPr/>
        </p:nvSpPr>
        <p:spPr>
          <a:xfrm>
            <a:off x="320033" y="2928151"/>
            <a:ext cx="1939047" cy="307777"/>
          </a:xfrm>
          <a:prstGeom prst="rect">
            <a:avLst/>
          </a:prstGeom>
          <a:noFill/>
        </p:spPr>
        <p:txBody>
          <a:bodyPr wrap="square" rtlCol="0">
            <a:spAutoFit/>
          </a:bodyPr>
          <a:lstStyle/>
          <a:p>
            <a:r>
              <a:rPr lang="en-GB" sz="1400" dirty="0">
                <a:solidFill>
                  <a:schemeClr val="bg2">
                    <a:lumMod val="25000"/>
                  </a:schemeClr>
                </a:solidFill>
                <a:latin typeface="Poppins" panose="00000500000000000000" pitchFamily="2" charset="0"/>
                <a:cs typeface="Poppins" panose="00000500000000000000" pitchFamily="2" charset="0"/>
              </a:rPr>
              <a:t>Role Description</a:t>
            </a:r>
          </a:p>
        </p:txBody>
      </p:sp>
      <p:sp>
        <p:nvSpPr>
          <p:cNvPr id="12" name="TextBox 11">
            <a:extLst>
              <a:ext uri="{FF2B5EF4-FFF2-40B4-BE49-F238E27FC236}">
                <a16:creationId xmlns:a16="http://schemas.microsoft.com/office/drawing/2014/main" id="{40CCC688-A40C-B602-D63C-C0C32C6B11D0}"/>
              </a:ext>
            </a:extLst>
          </p:cNvPr>
          <p:cNvSpPr txBox="1"/>
          <p:nvPr/>
        </p:nvSpPr>
        <p:spPr>
          <a:xfrm>
            <a:off x="320039" y="4564886"/>
            <a:ext cx="2166146" cy="307777"/>
          </a:xfrm>
          <a:prstGeom prst="rect">
            <a:avLst/>
          </a:prstGeom>
          <a:noFill/>
        </p:spPr>
        <p:txBody>
          <a:bodyPr wrap="square" rtlCol="0">
            <a:spAutoFit/>
          </a:bodyPr>
          <a:lstStyle/>
          <a:p>
            <a:r>
              <a:rPr lang="en-GB" sz="1400" dirty="0">
                <a:solidFill>
                  <a:schemeClr val="bg2">
                    <a:lumMod val="25000"/>
                  </a:schemeClr>
                </a:solidFill>
                <a:latin typeface="Poppins" panose="00000500000000000000" pitchFamily="2" charset="0"/>
                <a:cs typeface="Poppins" panose="00000500000000000000" pitchFamily="2" charset="0"/>
              </a:rPr>
              <a:t>Main Responsibilities</a:t>
            </a:r>
          </a:p>
        </p:txBody>
      </p:sp>
      <p:sp>
        <p:nvSpPr>
          <p:cNvPr id="13" name="TextBox 12">
            <a:extLst>
              <a:ext uri="{FF2B5EF4-FFF2-40B4-BE49-F238E27FC236}">
                <a16:creationId xmlns:a16="http://schemas.microsoft.com/office/drawing/2014/main" id="{E37E7017-BD08-4A1A-C69E-9F3335BF674E}"/>
              </a:ext>
            </a:extLst>
          </p:cNvPr>
          <p:cNvSpPr txBox="1"/>
          <p:nvPr/>
        </p:nvSpPr>
        <p:spPr>
          <a:xfrm>
            <a:off x="320031" y="6231183"/>
            <a:ext cx="1939047" cy="307777"/>
          </a:xfrm>
          <a:prstGeom prst="rect">
            <a:avLst/>
          </a:prstGeom>
          <a:noFill/>
        </p:spPr>
        <p:txBody>
          <a:bodyPr wrap="square" rtlCol="0">
            <a:spAutoFit/>
          </a:bodyPr>
          <a:lstStyle/>
          <a:p>
            <a:r>
              <a:rPr lang="en-GB" sz="1400" dirty="0">
                <a:solidFill>
                  <a:schemeClr val="bg2">
                    <a:lumMod val="25000"/>
                  </a:schemeClr>
                </a:solidFill>
                <a:latin typeface="Poppins" panose="00000500000000000000" pitchFamily="2" charset="0"/>
                <a:cs typeface="Poppins" panose="00000500000000000000" pitchFamily="2" charset="0"/>
              </a:rPr>
              <a:t>Commitment</a:t>
            </a:r>
          </a:p>
        </p:txBody>
      </p:sp>
      <p:sp>
        <p:nvSpPr>
          <p:cNvPr id="14" name="TextBox 13">
            <a:extLst>
              <a:ext uri="{FF2B5EF4-FFF2-40B4-BE49-F238E27FC236}">
                <a16:creationId xmlns:a16="http://schemas.microsoft.com/office/drawing/2014/main" id="{A7489624-3F21-53B6-2BFB-61B8C42DFF18}"/>
              </a:ext>
            </a:extLst>
          </p:cNvPr>
          <p:cNvSpPr txBox="1"/>
          <p:nvPr/>
        </p:nvSpPr>
        <p:spPr>
          <a:xfrm>
            <a:off x="320032" y="8031592"/>
            <a:ext cx="1939047" cy="307777"/>
          </a:xfrm>
          <a:prstGeom prst="rect">
            <a:avLst/>
          </a:prstGeom>
          <a:noFill/>
        </p:spPr>
        <p:txBody>
          <a:bodyPr wrap="square" rtlCol="0">
            <a:spAutoFit/>
          </a:bodyPr>
          <a:lstStyle/>
          <a:p>
            <a:r>
              <a:rPr lang="en-GB" sz="1400" dirty="0">
                <a:solidFill>
                  <a:schemeClr val="bg2">
                    <a:lumMod val="25000"/>
                  </a:schemeClr>
                </a:solidFill>
                <a:latin typeface="Poppins" panose="00000500000000000000" pitchFamily="2" charset="0"/>
                <a:cs typeface="Poppins" panose="00000500000000000000" pitchFamily="2" charset="0"/>
              </a:rPr>
              <a:t>Volunteer Support</a:t>
            </a:r>
          </a:p>
        </p:txBody>
      </p:sp>
      <p:sp>
        <p:nvSpPr>
          <p:cNvPr id="15" name="Rectangle 14">
            <a:extLst>
              <a:ext uri="{FF2B5EF4-FFF2-40B4-BE49-F238E27FC236}">
                <a16:creationId xmlns:a16="http://schemas.microsoft.com/office/drawing/2014/main" id="{FB23C831-8EFA-E031-8B49-8D90CB7CD28D}"/>
              </a:ext>
            </a:extLst>
          </p:cNvPr>
          <p:cNvSpPr/>
          <p:nvPr/>
        </p:nvSpPr>
        <p:spPr>
          <a:xfrm>
            <a:off x="320039" y="3268103"/>
            <a:ext cx="6217921" cy="1180488"/>
          </a:xfrm>
          <a:prstGeom prst="rect">
            <a:avLst/>
          </a:prstGeom>
          <a:noFill/>
          <a:ln>
            <a:solidFill>
              <a:srgbClr val="8B04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a:extLst>
              <a:ext uri="{FF2B5EF4-FFF2-40B4-BE49-F238E27FC236}">
                <a16:creationId xmlns:a16="http://schemas.microsoft.com/office/drawing/2014/main" id="{93D5E548-CB2D-C2E3-9925-9CA4B450CE3C}"/>
              </a:ext>
            </a:extLst>
          </p:cNvPr>
          <p:cNvSpPr/>
          <p:nvPr/>
        </p:nvSpPr>
        <p:spPr>
          <a:xfrm>
            <a:off x="320032" y="8372502"/>
            <a:ext cx="6217922" cy="635275"/>
          </a:xfrm>
          <a:prstGeom prst="rect">
            <a:avLst/>
          </a:prstGeom>
          <a:noFill/>
          <a:ln>
            <a:solidFill>
              <a:srgbClr val="8600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BA0F6C6F-AF39-6B24-5814-EAAF5CA3C84D}"/>
              </a:ext>
            </a:extLst>
          </p:cNvPr>
          <p:cNvSpPr/>
          <p:nvPr/>
        </p:nvSpPr>
        <p:spPr>
          <a:xfrm>
            <a:off x="320033" y="6587504"/>
            <a:ext cx="6217921" cy="1313419"/>
          </a:xfrm>
          <a:prstGeom prst="rect">
            <a:avLst/>
          </a:prstGeom>
          <a:noFill/>
          <a:ln>
            <a:solidFill>
              <a:srgbClr val="8600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9105EB91-6292-14D7-BAAD-66A89E79E009}"/>
              </a:ext>
            </a:extLst>
          </p:cNvPr>
          <p:cNvSpPr txBox="1"/>
          <p:nvPr/>
        </p:nvSpPr>
        <p:spPr>
          <a:xfrm>
            <a:off x="377179" y="6684404"/>
            <a:ext cx="6087629" cy="1338828"/>
          </a:xfrm>
          <a:prstGeom prst="rect">
            <a:avLst/>
          </a:prstGeom>
          <a:noFill/>
        </p:spPr>
        <p:txBody>
          <a:bodyPr wrap="square" rtlCol="0">
            <a:spAutoFit/>
          </a:bodyPr>
          <a:lstStyle/>
          <a:p>
            <a:r>
              <a:rPr lang="en-GB" sz="1000" dirty="0">
                <a:solidFill>
                  <a:schemeClr val="bg2">
                    <a:lumMod val="25000"/>
                  </a:schemeClr>
                </a:solidFill>
                <a:effectLst/>
                <a:latin typeface="Poppins" panose="00000500000000000000" pitchFamily="2" charset="0"/>
                <a:ea typeface="Calibri" panose="020F0502020204030204" pitchFamily="34" charset="0"/>
                <a:cs typeface="Poppins" panose="00000500000000000000" pitchFamily="2" charset="0"/>
              </a:rPr>
              <a:t>This will depend on how much spare time you have to commit to the role and the service’s needs. It is recommended that you have contact with your supervisor weekly and arrange supervisions in line with the amount of hours you volunteer — additional time will be needed for this. </a:t>
            </a:r>
          </a:p>
          <a:p>
            <a:endParaRPr lang="en-GB" sz="1000" dirty="0">
              <a:solidFill>
                <a:schemeClr val="bg2">
                  <a:lumMod val="25000"/>
                </a:schemeClr>
              </a:solidFill>
              <a:latin typeface="Poppins" panose="00000500000000000000" pitchFamily="2" charset="0"/>
              <a:ea typeface="Calibri" panose="020F0502020204030204" pitchFamily="34" charset="0"/>
              <a:cs typeface="Poppins" panose="00000500000000000000" pitchFamily="2" charset="0"/>
            </a:endParaRPr>
          </a:p>
          <a:p>
            <a:r>
              <a:rPr lang="en-GB" sz="1000" dirty="0">
                <a:solidFill>
                  <a:schemeClr val="bg2">
                    <a:lumMod val="25000"/>
                  </a:schemeClr>
                </a:solidFill>
                <a:effectLst/>
                <a:latin typeface="Poppins" panose="00000500000000000000" pitchFamily="2" charset="0"/>
                <a:ea typeface="Calibri" panose="020F0502020204030204" pitchFamily="34" charset="0"/>
                <a:cs typeface="Poppins" panose="00000500000000000000" pitchFamily="2" charset="0"/>
              </a:rPr>
              <a:t>We require a minimum of 4 - 8 hours weekly or fortnightly. A minimum commitment of 6 months is also preferred.</a:t>
            </a:r>
          </a:p>
          <a:p>
            <a:endParaRPr lang="en-GB" sz="1100" dirty="0">
              <a:latin typeface="Poppins" panose="00000500000000000000" pitchFamily="2" charset="0"/>
              <a:cs typeface="Poppins" panose="00000500000000000000" pitchFamily="2" charset="0"/>
            </a:endParaRPr>
          </a:p>
        </p:txBody>
      </p:sp>
      <p:sp>
        <p:nvSpPr>
          <p:cNvPr id="5" name="TextBox 4">
            <a:extLst>
              <a:ext uri="{FF2B5EF4-FFF2-40B4-BE49-F238E27FC236}">
                <a16:creationId xmlns:a16="http://schemas.microsoft.com/office/drawing/2014/main" id="{B9C82442-47CF-0878-8835-5947D38AA80A}"/>
              </a:ext>
            </a:extLst>
          </p:cNvPr>
          <p:cNvSpPr txBox="1">
            <a:spLocks/>
          </p:cNvSpPr>
          <p:nvPr/>
        </p:nvSpPr>
        <p:spPr>
          <a:xfrm>
            <a:off x="320032" y="8416393"/>
            <a:ext cx="6217922" cy="723275"/>
          </a:xfrm>
          <a:prstGeom prst="rect">
            <a:avLst/>
          </a:prstGeom>
          <a:noFill/>
        </p:spPr>
        <p:txBody>
          <a:bodyPr wrap="square" rtlCol="0">
            <a:spAutoFit/>
          </a:bodyPr>
          <a:lstStyle/>
          <a:p>
            <a:r>
              <a:rPr lang="en-GB" sz="1000" dirty="0">
                <a:solidFill>
                  <a:schemeClr val="bg2">
                    <a:lumMod val="25000"/>
                  </a:schemeClr>
                </a:solidFill>
                <a:effectLst/>
                <a:latin typeface="Poppins" panose="00000500000000000000" pitchFamily="2" charset="0"/>
                <a:ea typeface="Calibri" panose="020F0502020204030204" pitchFamily="34" charset="0"/>
                <a:cs typeface="Poppins" panose="00000500000000000000" pitchFamily="2" charset="0"/>
              </a:rPr>
              <a:t>You will be fully supported by a Volunteer Supervisor. Time will be committed to your personal development and will include supervision, support, and training plans. Out of pocket expenses will be paid. This includes travel costs, lunch and child/other care.</a:t>
            </a:r>
          </a:p>
          <a:p>
            <a:endParaRPr lang="en-GB" sz="1100" dirty="0">
              <a:solidFill>
                <a:schemeClr val="bg2">
                  <a:lumMod val="25000"/>
                </a:schemeClr>
              </a:solidFill>
              <a:latin typeface="Poppins" panose="00000500000000000000" pitchFamily="2" charset="0"/>
              <a:cs typeface="Poppins" panose="00000500000000000000" pitchFamily="2" charset="0"/>
            </a:endParaRPr>
          </a:p>
        </p:txBody>
      </p:sp>
      <p:sp>
        <p:nvSpPr>
          <p:cNvPr id="21" name="TextBox 20">
            <a:extLst>
              <a:ext uri="{FF2B5EF4-FFF2-40B4-BE49-F238E27FC236}">
                <a16:creationId xmlns:a16="http://schemas.microsoft.com/office/drawing/2014/main" id="{C04CE3F6-34FD-D51B-149C-035400C6A668}"/>
              </a:ext>
            </a:extLst>
          </p:cNvPr>
          <p:cNvSpPr txBox="1"/>
          <p:nvPr/>
        </p:nvSpPr>
        <p:spPr>
          <a:xfrm>
            <a:off x="259474" y="2453417"/>
            <a:ext cx="6278486" cy="400110"/>
          </a:xfrm>
          <a:prstGeom prst="rect">
            <a:avLst/>
          </a:prstGeom>
          <a:noFill/>
        </p:spPr>
        <p:txBody>
          <a:bodyPr wrap="square" rtlCol="0">
            <a:spAutoFit/>
          </a:bodyPr>
          <a:lstStyle/>
          <a:p>
            <a:r>
              <a:rPr lang="en-GB" sz="2000" dirty="0">
                <a:solidFill>
                  <a:schemeClr val="tx1">
                    <a:lumMod val="65000"/>
                    <a:lumOff val="35000"/>
                  </a:schemeClr>
                </a:solidFill>
                <a:latin typeface="Poppins SemiBold" panose="00000700000000000000" pitchFamily="2" charset="0"/>
                <a:cs typeface="Poppins SemiBold" panose="00000700000000000000" pitchFamily="2" charset="0"/>
              </a:rPr>
              <a:t>Position:</a:t>
            </a:r>
          </a:p>
        </p:txBody>
      </p:sp>
      <p:sp>
        <p:nvSpPr>
          <p:cNvPr id="24" name="Rectangle 23">
            <a:extLst>
              <a:ext uri="{FF2B5EF4-FFF2-40B4-BE49-F238E27FC236}">
                <a16:creationId xmlns:a16="http://schemas.microsoft.com/office/drawing/2014/main" id="{684E92B2-28BE-39F6-D020-160A4D8F4385}"/>
              </a:ext>
            </a:extLst>
          </p:cNvPr>
          <p:cNvSpPr/>
          <p:nvPr/>
        </p:nvSpPr>
        <p:spPr>
          <a:xfrm>
            <a:off x="320039" y="4911541"/>
            <a:ext cx="6217921" cy="1271098"/>
          </a:xfrm>
          <a:prstGeom prst="rect">
            <a:avLst/>
          </a:prstGeom>
          <a:noFill/>
          <a:ln>
            <a:solidFill>
              <a:srgbClr val="8B04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extBox 26">
            <a:extLst>
              <a:ext uri="{FF2B5EF4-FFF2-40B4-BE49-F238E27FC236}">
                <a16:creationId xmlns:a16="http://schemas.microsoft.com/office/drawing/2014/main" id="{34689B55-FD9F-A2AD-4107-50FF312B9BB5}"/>
              </a:ext>
            </a:extLst>
          </p:cNvPr>
          <p:cNvSpPr txBox="1"/>
          <p:nvPr/>
        </p:nvSpPr>
        <p:spPr>
          <a:xfrm>
            <a:off x="472434" y="5005026"/>
            <a:ext cx="5913120" cy="261610"/>
          </a:xfrm>
          <a:prstGeom prst="rect">
            <a:avLst/>
          </a:prstGeom>
          <a:noFill/>
        </p:spPr>
        <p:txBody>
          <a:bodyPr wrap="square" rtlCol="0">
            <a:spAutoFit/>
          </a:bodyPr>
          <a:lstStyle/>
          <a:p>
            <a:endParaRPr lang="en-GB" sz="1100" dirty="0">
              <a:latin typeface="Poppins" panose="00000500000000000000" pitchFamily="2" charset="0"/>
              <a:cs typeface="Poppins" panose="00000500000000000000" pitchFamily="2" charset="0"/>
            </a:endParaRPr>
          </a:p>
        </p:txBody>
      </p:sp>
      <p:sp>
        <p:nvSpPr>
          <p:cNvPr id="6" name="TextBox 5">
            <a:extLst>
              <a:ext uri="{FF2B5EF4-FFF2-40B4-BE49-F238E27FC236}">
                <a16:creationId xmlns:a16="http://schemas.microsoft.com/office/drawing/2014/main" id="{A16B08DD-125A-5717-E832-86FAA87F1F7C}"/>
              </a:ext>
            </a:extLst>
          </p:cNvPr>
          <p:cNvSpPr txBox="1"/>
          <p:nvPr/>
        </p:nvSpPr>
        <p:spPr>
          <a:xfrm>
            <a:off x="1445240" y="2460650"/>
            <a:ext cx="3608505" cy="400110"/>
          </a:xfrm>
          <a:prstGeom prst="rect">
            <a:avLst/>
          </a:prstGeom>
          <a:noFill/>
        </p:spPr>
        <p:txBody>
          <a:bodyPr wrap="square" rtlCol="0">
            <a:spAutoFit/>
          </a:bodyPr>
          <a:lstStyle/>
          <a:p>
            <a:r>
              <a:rPr lang="en-GB" sz="2000" dirty="0">
                <a:latin typeface="Poppins" panose="00000500000000000000" pitchFamily="2" charset="0"/>
                <a:cs typeface="Poppins" panose="00000500000000000000" pitchFamily="2" charset="0"/>
              </a:rPr>
              <a:t>Digital Champion  </a:t>
            </a:r>
          </a:p>
        </p:txBody>
      </p:sp>
      <p:sp>
        <p:nvSpPr>
          <p:cNvPr id="7" name="TextBox 6">
            <a:extLst>
              <a:ext uri="{FF2B5EF4-FFF2-40B4-BE49-F238E27FC236}">
                <a16:creationId xmlns:a16="http://schemas.microsoft.com/office/drawing/2014/main" id="{3150E7BE-F3A0-A852-FDEE-04B387BB7741}"/>
              </a:ext>
            </a:extLst>
          </p:cNvPr>
          <p:cNvSpPr txBox="1"/>
          <p:nvPr/>
        </p:nvSpPr>
        <p:spPr>
          <a:xfrm>
            <a:off x="320031" y="3452096"/>
            <a:ext cx="6217921" cy="707886"/>
          </a:xfrm>
          <a:prstGeom prst="rect">
            <a:avLst/>
          </a:prstGeom>
          <a:noFill/>
        </p:spPr>
        <p:txBody>
          <a:bodyPr wrap="square" rtlCol="0">
            <a:spAutoFit/>
          </a:bodyPr>
          <a:lstStyle/>
          <a:p>
            <a:r>
              <a:rPr lang="en-GB" sz="1000" dirty="0">
                <a:effectLst/>
                <a:latin typeface="Poppins" panose="00000500000000000000" pitchFamily="2" charset="0"/>
                <a:ea typeface="Calibri" panose="020F0502020204030204" pitchFamily="34" charset="0"/>
                <a:cs typeface="Poppins" panose="00000500000000000000" pitchFamily="2" charset="0"/>
              </a:rPr>
              <a:t>We are looking for Digital Champion volunteers to support us with our Digital Inclusion programme. Your role will be vital to this programme as you will be supporting Framework service users or those who are being supported by Framework in the community, to improve their digital skills and build support networks. </a:t>
            </a:r>
            <a:endParaRPr lang="en-GB" sz="1000" dirty="0">
              <a:latin typeface="Poppins" panose="00000500000000000000" pitchFamily="2" charset="0"/>
              <a:cs typeface="Poppins" panose="00000500000000000000" pitchFamily="2" charset="0"/>
            </a:endParaRPr>
          </a:p>
        </p:txBody>
      </p:sp>
      <p:sp>
        <p:nvSpPr>
          <p:cNvPr id="8" name="TextBox 7">
            <a:extLst>
              <a:ext uri="{FF2B5EF4-FFF2-40B4-BE49-F238E27FC236}">
                <a16:creationId xmlns:a16="http://schemas.microsoft.com/office/drawing/2014/main" id="{27201929-F5D4-61D4-7E1A-F1B3F3957C62}"/>
              </a:ext>
            </a:extLst>
          </p:cNvPr>
          <p:cNvSpPr txBox="1"/>
          <p:nvPr/>
        </p:nvSpPr>
        <p:spPr>
          <a:xfrm>
            <a:off x="377179" y="4891124"/>
            <a:ext cx="6632053" cy="1323439"/>
          </a:xfrm>
          <a:prstGeom prst="rect">
            <a:avLst/>
          </a:prstGeom>
          <a:noFill/>
        </p:spPr>
        <p:txBody>
          <a:bodyPr wrap="square" rtlCol="0">
            <a:spAutoFit/>
          </a:bodyPr>
          <a:lstStyle/>
          <a:p>
            <a:r>
              <a:rPr lang="en-GB" sz="1000" dirty="0">
                <a:effectLst/>
                <a:latin typeface="Poppins" panose="00000500000000000000" pitchFamily="2" charset="0"/>
                <a:ea typeface="Calibri" panose="020F0502020204030204" pitchFamily="34" charset="0"/>
                <a:cs typeface="Poppins" panose="00000500000000000000" pitchFamily="2" charset="0"/>
              </a:rPr>
              <a:t>As a Digital Champion Volunteer your role could include;</a:t>
            </a:r>
          </a:p>
          <a:p>
            <a:endParaRPr lang="en-GB" sz="1000" dirty="0">
              <a:effectLst/>
              <a:latin typeface="Poppins" panose="00000500000000000000" pitchFamily="2" charset="0"/>
              <a:ea typeface="Calibri" panose="020F0502020204030204" pitchFamily="34" charset="0"/>
              <a:cs typeface="Poppins" panose="00000500000000000000" pitchFamily="2" charset="0"/>
            </a:endParaRPr>
          </a:p>
          <a:p>
            <a:pPr marL="171450" indent="-171450">
              <a:buFont typeface="Arial" panose="020B0604020202020204" pitchFamily="34" charset="0"/>
              <a:buChar char="•"/>
            </a:pPr>
            <a:r>
              <a:rPr lang="en-GB" sz="1000" dirty="0">
                <a:latin typeface="Poppins" panose="00000500000000000000" pitchFamily="2" charset="0"/>
                <a:ea typeface="Calibri" panose="020F0502020204030204" pitchFamily="34" charset="0"/>
                <a:cs typeface="Poppins" panose="00000500000000000000" pitchFamily="2" charset="0"/>
              </a:rPr>
              <a:t>Basic IT help</a:t>
            </a:r>
            <a:endParaRPr lang="en-GB" sz="1000" dirty="0">
              <a:effectLst/>
              <a:latin typeface="Poppins" panose="00000500000000000000" pitchFamily="2" charset="0"/>
              <a:ea typeface="Calibri" panose="020F0502020204030204" pitchFamily="34" charset="0"/>
              <a:cs typeface="Poppins" panose="00000500000000000000" pitchFamily="2" charset="0"/>
            </a:endParaRPr>
          </a:p>
          <a:p>
            <a:pPr marL="171450" indent="-171450">
              <a:buFont typeface="Arial" panose="020B0604020202020204" pitchFamily="34" charset="0"/>
              <a:buChar char="•"/>
            </a:pPr>
            <a:r>
              <a:rPr lang="en-GB" sz="1000" dirty="0">
                <a:latin typeface="Poppins" panose="00000500000000000000" pitchFamily="2" charset="0"/>
                <a:ea typeface="Calibri" panose="020F0502020204030204" pitchFamily="34" charset="0"/>
                <a:cs typeface="Poppins" panose="00000500000000000000" pitchFamily="2" charset="0"/>
              </a:rPr>
              <a:t>A</a:t>
            </a:r>
            <a:r>
              <a:rPr lang="en-GB" sz="1000" dirty="0">
                <a:effectLst/>
                <a:latin typeface="Poppins" panose="00000500000000000000" pitchFamily="2" charset="0"/>
                <a:ea typeface="Calibri" panose="020F0502020204030204" pitchFamily="34" charset="0"/>
                <a:cs typeface="Poppins" panose="00000500000000000000" pitchFamily="2" charset="0"/>
              </a:rPr>
              <a:t>ssisting setting up an email address for the first time</a:t>
            </a:r>
            <a:endParaRPr lang="en-GB" sz="1000" dirty="0">
              <a:latin typeface="Poppins" panose="00000500000000000000" pitchFamily="2" charset="0"/>
              <a:ea typeface="Calibri" panose="020F0502020204030204" pitchFamily="34" charset="0"/>
              <a:cs typeface="Poppins" panose="00000500000000000000" pitchFamily="2" charset="0"/>
            </a:endParaRPr>
          </a:p>
          <a:p>
            <a:pPr marL="171450" indent="-171450">
              <a:buFont typeface="Arial" panose="020B0604020202020204" pitchFamily="34" charset="0"/>
              <a:buChar char="•"/>
            </a:pPr>
            <a:r>
              <a:rPr lang="en-GB" sz="1000" dirty="0">
                <a:latin typeface="Poppins" panose="00000500000000000000" pitchFamily="2" charset="0"/>
                <a:ea typeface="Calibri" panose="020F0502020204030204" pitchFamily="34" charset="0"/>
                <a:cs typeface="Poppins" panose="00000500000000000000" pitchFamily="2" charset="0"/>
              </a:rPr>
              <a:t>N</a:t>
            </a:r>
            <a:r>
              <a:rPr lang="en-GB" sz="1000" dirty="0">
                <a:effectLst/>
                <a:latin typeface="Poppins" panose="00000500000000000000" pitchFamily="2" charset="0"/>
                <a:ea typeface="Calibri" panose="020F0502020204030204" pitchFamily="34" charset="0"/>
                <a:cs typeface="Poppins" panose="00000500000000000000" pitchFamily="2" charset="0"/>
              </a:rPr>
              <a:t>avigating search engines to look for jobs or housing</a:t>
            </a:r>
          </a:p>
          <a:p>
            <a:pPr marL="171450" indent="-171450">
              <a:buFont typeface="Arial" panose="020B0604020202020204" pitchFamily="34" charset="0"/>
              <a:buChar char="•"/>
            </a:pPr>
            <a:r>
              <a:rPr lang="en-GB" sz="1000" dirty="0">
                <a:latin typeface="Poppins" panose="00000500000000000000" pitchFamily="2" charset="0"/>
                <a:ea typeface="Calibri" panose="020F0502020204030204" pitchFamily="34" charset="0"/>
                <a:cs typeface="Poppins" panose="00000500000000000000" pitchFamily="2" charset="0"/>
              </a:rPr>
              <a:t>C</a:t>
            </a:r>
            <a:r>
              <a:rPr lang="en-GB" sz="1000" dirty="0">
                <a:effectLst/>
                <a:latin typeface="Poppins" panose="00000500000000000000" pitchFamily="2" charset="0"/>
                <a:ea typeface="Calibri" panose="020F0502020204030204" pitchFamily="34" charset="0"/>
                <a:cs typeface="Poppins" panose="00000500000000000000" pitchFamily="2" charset="0"/>
              </a:rPr>
              <a:t>ompleting online application forms</a:t>
            </a:r>
            <a:endParaRPr lang="en-GB" sz="1000" dirty="0">
              <a:latin typeface="Poppins" panose="00000500000000000000" pitchFamily="2" charset="0"/>
              <a:ea typeface="Calibri" panose="020F0502020204030204" pitchFamily="34" charset="0"/>
              <a:cs typeface="Poppins" panose="00000500000000000000" pitchFamily="2" charset="0"/>
            </a:endParaRPr>
          </a:p>
          <a:p>
            <a:pPr marL="171450" indent="-171450">
              <a:buFont typeface="Arial" panose="020B0604020202020204" pitchFamily="34" charset="0"/>
              <a:buChar char="•"/>
            </a:pPr>
            <a:r>
              <a:rPr lang="en-GB" sz="1000" dirty="0">
                <a:effectLst/>
                <a:latin typeface="Poppins" panose="00000500000000000000" pitchFamily="2" charset="0"/>
                <a:ea typeface="Calibri" panose="020F0502020204030204" pitchFamily="34" charset="0"/>
                <a:cs typeface="Poppins" panose="00000500000000000000" pitchFamily="2" charset="0"/>
              </a:rPr>
              <a:t>Bidding for properties online</a:t>
            </a:r>
          </a:p>
          <a:p>
            <a:pPr marL="171450" indent="-171450">
              <a:buFont typeface="Arial" panose="020B0604020202020204" pitchFamily="34" charset="0"/>
              <a:buChar char="•"/>
            </a:pPr>
            <a:r>
              <a:rPr lang="en-GB" sz="1000" dirty="0">
                <a:latin typeface="Poppins" panose="00000500000000000000" pitchFamily="2" charset="0"/>
                <a:cs typeface="Poppins" panose="00000500000000000000" pitchFamily="2" charset="0"/>
              </a:rPr>
              <a:t>Accessing online training/support groups/communities</a:t>
            </a:r>
          </a:p>
        </p:txBody>
      </p:sp>
    </p:spTree>
    <p:extLst>
      <p:ext uri="{BB962C8B-B14F-4D97-AF65-F5344CB8AC3E}">
        <p14:creationId xmlns:p14="http://schemas.microsoft.com/office/powerpoint/2010/main" val="244040487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74</TotalTime>
  <Words>261</Words>
  <Application>Microsoft Office PowerPoint</Application>
  <PresentationFormat>A4 Paper (210x297 mm)</PresentationFormat>
  <Paragraphs>21</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Poppins</vt:lpstr>
      <vt:lpstr>Poppins SemiBold</vt:lpstr>
      <vt:lpstr>Office Theme</vt:lpstr>
      <vt:lpstr>PowerPoint Presentation</vt:lpstr>
    </vt:vector>
  </TitlesOfParts>
  <Company>Framework Housing Association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Loren Shore</dc:creator>
  <cp:lastModifiedBy>Stacey Murton</cp:lastModifiedBy>
  <cp:revision>9</cp:revision>
  <dcterms:created xsi:type="dcterms:W3CDTF">2022-11-24T12:49:50Z</dcterms:created>
  <dcterms:modified xsi:type="dcterms:W3CDTF">2024-02-16T20:34:38Z</dcterms:modified>
</cp:coreProperties>
</file>